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sldIdLst>
    <p:sldId id="256" r:id="rId5"/>
    <p:sldId id="258" r:id="rId6"/>
    <p:sldId id="267" r:id="rId7"/>
    <p:sldId id="290" r:id="rId8"/>
    <p:sldId id="307" r:id="rId9"/>
    <p:sldId id="308" r:id="rId10"/>
    <p:sldId id="309" r:id="rId11"/>
    <p:sldId id="289" r:id="rId12"/>
    <p:sldId id="287" r:id="rId13"/>
    <p:sldId id="310" r:id="rId14"/>
    <p:sldId id="311" r:id="rId15"/>
    <p:sldId id="313" r:id="rId16"/>
    <p:sldId id="291" r:id="rId17"/>
    <p:sldId id="295" r:id="rId18"/>
    <p:sldId id="315" r:id="rId19"/>
    <p:sldId id="316" r:id="rId20"/>
    <p:sldId id="292" r:id="rId21"/>
    <p:sldId id="303" r:id="rId22"/>
    <p:sldId id="305" r:id="rId23"/>
    <p:sldId id="294" r:id="rId2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7BC7D32-C811-6F47-8A06-E77320555029}">
          <p14:sldIdLst>
            <p14:sldId id="256"/>
            <p14:sldId id="258"/>
            <p14:sldId id="267"/>
            <p14:sldId id="290"/>
            <p14:sldId id="307"/>
            <p14:sldId id="308"/>
            <p14:sldId id="309"/>
            <p14:sldId id="289"/>
            <p14:sldId id="287"/>
            <p14:sldId id="310"/>
            <p14:sldId id="311"/>
            <p14:sldId id="313"/>
            <p14:sldId id="291"/>
            <p14:sldId id="295"/>
            <p14:sldId id="315"/>
            <p14:sldId id="316"/>
            <p14:sldId id="292"/>
            <p14:sldId id="303"/>
            <p14:sldId id="305"/>
            <p14:sldId id="29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87A3"/>
    <a:srgbClr val="91A5C7"/>
    <a:srgbClr val="EBBD34"/>
    <a:srgbClr val="FFCD38"/>
    <a:srgbClr val="C433E8"/>
    <a:srgbClr val="D787F5"/>
    <a:srgbClr val="FF8170"/>
    <a:srgbClr val="FC6956"/>
    <a:srgbClr val="DE3B26"/>
    <a:srgbClr val="C8AD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62F7A2-854F-4869-B38F-4F9116E009BE}" type="datetimeFigureOut">
              <a:t>4/28/2025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D8BE40-67C2-4C9A-AF35-6E6B66EB2A1F}" type="slidenum">
              <a:t>‹#›</a:t>
            </a:fld>
            <a:endParaRPr lang="en-US"/>
          </a:p>
        </p:txBody>
      </p:sp>
    </p:spTree>
    <p:extLst>
      <p:ext uri="{BB962C8B-B14F-4D97-AF65-F5344CB8AC3E}">
        <p14:creationId xmlns:p14="http://schemas.microsoft.com/office/powerpoint/2010/main" val="2809159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AD8BE40-67C2-4C9A-AF35-6E6B66EB2A1F}" type="slidenum">
              <a:rPr lang="en-US"/>
              <a:t>1</a:t>
            </a:fld>
            <a:endParaRPr lang="en-US"/>
          </a:p>
        </p:txBody>
      </p:sp>
    </p:spTree>
    <p:extLst>
      <p:ext uri="{BB962C8B-B14F-4D97-AF65-F5344CB8AC3E}">
        <p14:creationId xmlns:p14="http://schemas.microsoft.com/office/powerpoint/2010/main" val="3811155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02393-5B78-7E52-03C1-25137A6FF9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59736E-0C79-857F-6A96-DD31C2AC76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FD0179-A1E8-6C8B-319F-45B2183D0C00}"/>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4EFF47D8-6CE5-15EB-9669-687F0DBCCCDF}"/>
              </a:ext>
            </a:extLst>
          </p:cNvPr>
          <p:cNvSpPr>
            <a:spLocks noGrp="1"/>
          </p:cNvSpPr>
          <p:nvPr>
            <p:ph type="sldNum" sz="quarter" idx="5"/>
          </p:nvPr>
        </p:nvSpPr>
        <p:spPr/>
        <p:txBody>
          <a:bodyPr/>
          <a:lstStyle/>
          <a:p>
            <a:fld id="{AAD8BE40-67C2-4C9A-AF35-6E6B66EB2A1F}" type="slidenum">
              <a:t>11</a:t>
            </a:fld>
            <a:endParaRPr lang="en-US"/>
          </a:p>
        </p:txBody>
      </p:sp>
    </p:spTree>
    <p:extLst>
      <p:ext uri="{BB962C8B-B14F-4D97-AF65-F5344CB8AC3E}">
        <p14:creationId xmlns:p14="http://schemas.microsoft.com/office/powerpoint/2010/main" val="3493511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24074-2FF4-DDAA-E351-219284E87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8566F-3099-AF75-751D-4AEB79393B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6914D8-9D6B-3789-5750-7417A9945FB7}"/>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7752B224-483A-82B9-8D3A-63921FD843F7}"/>
              </a:ext>
            </a:extLst>
          </p:cNvPr>
          <p:cNvSpPr>
            <a:spLocks noGrp="1"/>
          </p:cNvSpPr>
          <p:nvPr>
            <p:ph type="sldNum" sz="quarter" idx="5"/>
          </p:nvPr>
        </p:nvSpPr>
        <p:spPr/>
        <p:txBody>
          <a:bodyPr/>
          <a:lstStyle/>
          <a:p>
            <a:fld id="{AAD8BE40-67C2-4C9A-AF35-6E6B66EB2A1F}" type="slidenum">
              <a:t>12</a:t>
            </a:fld>
            <a:endParaRPr lang="en-US"/>
          </a:p>
        </p:txBody>
      </p:sp>
    </p:spTree>
    <p:extLst>
      <p:ext uri="{BB962C8B-B14F-4D97-AF65-F5344CB8AC3E}">
        <p14:creationId xmlns:p14="http://schemas.microsoft.com/office/powerpoint/2010/main" val="1640771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37CE5-2270-78C0-8F69-38DCC04DBB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A6BE9A-437D-F7F2-5973-C21C9245A2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A8968-75A1-30A1-CC1C-6A425C27F426}"/>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D94B029C-D104-95CE-A6FE-4892CE1C995E}"/>
              </a:ext>
            </a:extLst>
          </p:cNvPr>
          <p:cNvSpPr>
            <a:spLocks noGrp="1"/>
          </p:cNvSpPr>
          <p:nvPr>
            <p:ph type="sldNum" sz="quarter" idx="5"/>
          </p:nvPr>
        </p:nvSpPr>
        <p:spPr/>
        <p:txBody>
          <a:bodyPr/>
          <a:lstStyle/>
          <a:p>
            <a:fld id="{AAD8BE40-67C2-4C9A-AF35-6E6B66EB2A1F}" type="slidenum">
              <a:t>13</a:t>
            </a:fld>
            <a:endParaRPr lang="en-US"/>
          </a:p>
        </p:txBody>
      </p:sp>
    </p:spTree>
    <p:extLst>
      <p:ext uri="{BB962C8B-B14F-4D97-AF65-F5344CB8AC3E}">
        <p14:creationId xmlns:p14="http://schemas.microsoft.com/office/powerpoint/2010/main" val="1876124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5EE98-A7EA-D1B2-BE2A-24235A4C89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2EF76B-7079-A87D-CBB1-F2C7B3F29C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B2299E-F6B4-FE57-73B1-99786AA7BAD0}"/>
              </a:ext>
            </a:extLst>
          </p:cNvPr>
          <p:cNvSpPr>
            <a:spLocks noGrp="1"/>
          </p:cNvSpPr>
          <p:nvPr>
            <p:ph type="body" idx="1"/>
          </p:nvPr>
        </p:nvSpPr>
        <p:spPr/>
        <p:txBody>
          <a:bodyPr/>
          <a:lstStyle/>
          <a:p>
            <a:r>
              <a:rPr lang="en-US">
                <a:ea typeface="Calibri"/>
                <a:cs typeface="Calibri"/>
              </a:rPr>
              <a:t>In our project plan we had our timeline, that was mostly determined from the class </a:t>
            </a:r>
            <a:r>
              <a:rPr lang="en-US" err="1">
                <a:ea typeface="Calibri"/>
                <a:cs typeface="Calibri"/>
              </a:rPr>
              <a:t>checkins</a:t>
            </a:r>
            <a:r>
              <a:rPr lang="en-US">
                <a:ea typeface="Calibri"/>
                <a:cs typeface="Calibri"/>
              </a:rPr>
              <a:t> every week as well as the sponsor milestones that we had to adhere to. This helped us keep a steady pace when working on the project and helped us remember what actually needed to get done. To approximate our hours we used a </a:t>
            </a:r>
            <a:r>
              <a:rPr lang="en-US" err="1">
                <a:ea typeface="Calibri"/>
                <a:cs typeface="Calibri"/>
              </a:rPr>
              <a:t>gantt</a:t>
            </a:r>
            <a:r>
              <a:rPr lang="en-US">
                <a:ea typeface="Calibri"/>
                <a:cs typeface="Calibri"/>
              </a:rPr>
              <a:t> chart that we estimated our hours in then later filled in the actual hours spent. Our generation info which was basically a foundation of how we wanted to setup the game. We also established weekly sponsor meeting to allow for good communication for the people were making the project for. Version control is handled all in </a:t>
            </a:r>
            <a:r>
              <a:rPr lang="en-US" err="1">
                <a:ea typeface="Calibri"/>
                <a:cs typeface="Calibri"/>
              </a:rPr>
              <a:t>github</a:t>
            </a:r>
            <a:r>
              <a:rPr lang="en-US">
                <a:ea typeface="Calibri"/>
                <a:cs typeface="Calibri"/>
              </a:rPr>
              <a:t>. </a:t>
            </a:r>
          </a:p>
          <a:p>
            <a:r>
              <a:rPr lang="en-US">
                <a:ea typeface="Calibri"/>
                <a:cs typeface="Calibri"/>
              </a:rPr>
              <a:t>For our game design document, we made sure we had the broad strokes of the game setup, like detailing the game mechanics we had in mind, how the maps should be laid out, ideas for towers and mobs among other gameplay mechanics. We also sketched how our command architecture would look and all our gameplay constraints </a:t>
            </a:r>
          </a:p>
        </p:txBody>
      </p:sp>
      <p:sp>
        <p:nvSpPr>
          <p:cNvPr id="4" name="Slide Number Placeholder 3">
            <a:extLst>
              <a:ext uri="{FF2B5EF4-FFF2-40B4-BE49-F238E27FC236}">
                <a16:creationId xmlns:a16="http://schemas.microsoft.com/office/drawing/2014/main" id="{674878A3-0176-2AC9-171B-C96CE9E16927}"/>
              </a:ext>
            </a:extLst>
          </p:cNvPr>
          <p:cNvSpPr>
            <a:spLocks noGrp="1"/>
          </p:cNvSpPr>
          <p:nvPr>
            <p:ph type="sldNum" sz="quarter" idx="5"/>
          </p:nvPr>
        </p:nvSpPr>
        <p:spPr/>
        <p:txBody>
          <a:bodyPr/>
          <a:lstStyle/>
          <a:p>
            <a:fld id="{AAD8BE40-67C2-4C9A-AF35-6E6B66EB2A1F}" type="slidenum">
              <a:t>14</a:t>
            </a:fld>
            <a:endParaRPr lang="en-US"/>
          </a:p>
        </p:txBody>
      </p:sp>
    </p:spTree>
    <p:extLst>
      <p:ext uri="{BB962C8B-B14F-4D97-AF65-F5344CB8AC3E}">
        <p14:creationId xmlns:p14="http://schemas.microsoft.com/office/powerpoint/2010/main" val="2394835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3FFAE-76BD-05E5-8E26-56B3B5C2BF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8F5F69-E172-BB69-8929-AF59C03EBB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7D9A55-1A7D-7664-E94C-3227C356C8D5}"/>
              </a:ext>
            </a:extLst>
          </p:cNvPr>
          <p:cNvSpPr>
            <a:spLocks noGrp="1"/>
          </p:cNvSpPr>
          <p:nvPr>
            <p:ph type="body" idx="1"/>
          </p:nvPr>
        </p:nvSpPr>
        <p:spPr/>
        <p:txBody>
          <a:bodyPr/>
          <a:lstStyle/>
          <a:p>
            <a:r>
              <a:rPr lang="en-US">
                <a:ea typeface="Calibri"/>
                <a:cs typeface="Calibri"/>
              </a:rPr>
              <a:t>For our gameplay- we were inspired by tower defense games, but </a:t>
            </a:r>
            <a:r>
              <a:rPr lang="en-US" err="1">
                <a:ea typeface="Calibri"/>
                <a:cs typeface="Calibri"/>
              </a:rPr>
              <a:t>bloons</a:t>
            </a:r>
            <a:r>
              <a:rPr lang="en-US">
                <a:ea typeface="Calibri"/>
                <a:cs typeface="Calibri"/>
              </a:rPr>
              <a:t> TD6 specifically. The twist on our game however since it is in </a:t>
            </a:r>
            <a:r>
              <a:rPr lang="en-US" err="1">
                <a:ea typeface="Calibri"/>
                <a:cs typeface="Calibri"/>
              </a:rPr>
              <a:t>minecraft</a:t>
            </a:r>
            <a:r>
              <a:rPr lang="en-US">
                <a:ea typeface="Calibri"/>
                <a:cs typeface="Calibri"/>
              </a:rPr>
              <a:t>, is the player has direct control in damaging the mobs opposed to most tower defense games where the player is just watching towers do all the work. </a:t>
            </a:r>
          </a:p>
        </p:txBody>
      </p:sp>
      <p:sp>
        <p:nvSpPr>
          <p:cNvPr id="4" name="Slide Number Placeholder 3">
            <a:extLst>
              <a:ext uri="{FF2B5EF4-FFF2-40B4-BE49-F238E27FC236}">
                <a16:creationId xmlns:a16="http://schemas.microsoft.com/office/drawing/2014/main" id="{0BEA41F1-AD86-2CBE-760B-FA9E47D69356}"/>
              </a:ext>
            </a:extLst>
          </p:cNvPr>
          <p:cNvSpPr>
            <a:spLocks noGrp="1"/>
          </p:cNvSpPr>
          <p:nvPr>
            <p:ph type="sldNum" sz="quarter" idx="5"/>
          </p:nvPr>
        </p:nvSpPr>
        <p:spPr/>
        <p:txBody>
          <a:bodyPr/>
          <a:lstStyle/>
          <a:p>
            <a:fld id="{AAD8BE40-67C2-4C9A-AF35-6E6B66EB2A1F}" type="slidenum">
              <a:t>15</a:t>
            </a:fld>
            <a:endParaRPr lang="en-US"/>
          </a:p>
        </p:txBody>
      </p:sp>
    </p:spTree>
    <p:extLst>
      <p:ext uri="{BB962C8B-B14F-4D97-AF65-F5344CB8AC3E}">
        <p14:creationId xmlns:p14="http://schemas.microsoft.com/office/powerpoint/2010/main" val="1712063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6494D-493E-126F-E7D5-05CFF3F02E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084735-683B-7AE7-3918-0A72D1D030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70AE90-75EC-E9CC-5358-ABAC9626EB3D}"/>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4196AEB6-060F-82CC-5D73-74E032FE7117}"/>
              </a:ext>
            </a:extLst>
          </p:cNvPr>
          <p:cNvSpPr>
            <a:spLocks noGrp="1"/>
          </p:cNvSpPr>
          <p:nvPr>
            <p:ph type="sldNum" sz="quarter" idx="5"/>
          </p:nvPr>
        </p:nvSpPr>
        <p:spPr/>
        <p:txBody>
          <a:bodyPr/>
          <a:lstStyle/>
          <a:p>
            <a:fld id="{AAD8BE40-67C2-4C9A-AF35-6E6B66EB2A1F}" type="slidenum">
              <a:t>16</a:t>
            </a:fld>
            <a:endParaRPr lang="en-US"/>
          </a:p>
        </p:txBody>
      </p:sp>
    </p:spTree>
    <p:extLst>
      <p:ext uri="{BB962C8B-B14F-4D97-AF65-F5344CB8AC3E}">
        <p14:creationId xmlns:p14="http://schemas.microsoft.com/office/powerpoint/2010/main" val="1168027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95A48-D49E-4BC5-0597-3DB55D470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56E1E1-59F6-F9EC-453A-0021866531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36089A-A101-EBDD-A1E1-DC5DB2289480}"/>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6CDF9CF7-C45F-0B4F-DB37-1F0525ED6805}"/>
              </a:ext>
            </a:extLst>
          </p:cNvPr>
          <p:cNvSpPr>
            <a:spLocks noGrp="1"/>
          </p:cNvSpPr>
          <p:nvPr>
            <p:ph type="sldNum" sz="quarter" idx="5"/>
          </p:nvPr>
        </p:nvSpPr>
        <p:spPr/>
        <p:txBody>
          <a:bodyPr/>
          <a:lstStyle/>
          <a:p>
            <a:fld id="{AAD8BE40-67C2-4C9A-AF35-6E6B66EB2A1F}" type="slidenum">
              <a:t>17</a:t>
            </a:fld>
            <a:endParaRPr lang="en-US"/>
          </a:p>
        </p:txBody>
      </p:sp>
    </p:spTree>
    <p:extLst>
      <p:ext uri="{BB962C8B-B14F-4D97-AF65-F5344CB8AC3E}">
        <p14:creationId xmlns:p14="http://schemas.microsoft.com/office/powerpoint/2010/main" val="190502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97272-4C6A-A6EE-85FA-00A4FCF697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941984-AAEF-8580-65D7-6F8A58D1C4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30D220-6943-D031-F21B-865F7767BC59}"/>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8319BAA0-E70F-C92C-C42B-D23CA64EA486}"/>
              </a:ext>
            </a:extLst>
          </p:cNvPr>
          <p:cNvSpPr>
            <a:spLocks noGrp="1"/>
          </p:cNvSpPr>
          <p:nvPr>
            <p:ph type="sldNum" sz="quarter" idx="5"/>
          </p:nvPr>
        </p:nvSpPr>
        <p:spPr/>
        <p:txBody>
          <a:bodyPr/>
          <a:lstStyle/>
          <a:p>
            <a:fld id="{AAD8BE40-67C2-4C9A-AF35-6E6B66EB2A1F}" type="slidenum">
              <a:t>18</a:t>
            </a:fld>
            <a:endParaRPr lang="en-US"/>
          </a:p>
        </p:txBody>
      </p:sp>
    </p:spTree>
    <p:extLst>
      <p:ext uri="{BB962C8B-B14F-4D97-AF65-F5344CB8AC3E}">
        <p14:creationId xmlns:p14="http://schemas.microsoft.com/office/powerpoint/2010/main" val="1948075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47894-8332-0DA3-23C7-2629818339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A9476-6E6C-1C61-D5C9-CEDE604DF9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DB4A55-5F68-CCD4-2496-A1828F11C70C}"/>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2ABCB78F-FDE7-F2D1-998C-BFF103DB9C0E}"/>
              </a:ext>
            </a:extLst>
          </p:cNvPr>
          <p:cNvSpPr>
            <a:spLocks noGrp="1"/>
          </p:cNvSpPr>
          <p:nvPr>
            <p:ph type="sldNum" sz="quarter" idx="5"/>
          </p:nvPr>
        </p:nvSpPr>
        <p:spPr/>
        <p:txBody>
          <a:bodyPr/>
          <a:lstStyle/>
          <a:p>
            <a:fld id="{AAD8BE40-67C2-4C9A-AF35-6E6B66EB2A1F}" type="slidenum">
              <a:t>19</a:t>
            </a:fld>
            <a:endParaRPr lang="en-US"/>
          </a:p>
        </p:txBody>
      </p:sp>
    </p:spTree>
    <p:extLst>
      <p:ext uri="{BB962C8B-B14F-4D97-AF65-F5344CB8AC3E}">
        <p14:creationId xmlns:p14="http://schemas.microsoft.com/office/powerpoint/2010/main" val="1820555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3ABAB-BA7A-AF74-49DE-6D143154F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8576F3-91A4-7EC3-DC3D-AAD4ADD96E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5EB283-3742-6617-A347-356A4177E024}"/>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A0E9AD51-210A-46F7-D8FB-706DCA7BEF36}"/>
              </a:ext>
            </a:extLst>
          </p:cNvPr>
          <p:cNvSpPr>
            <a:spLocks noGrp="1"/>
          </p:cNvSpPr>
          <p:nvPr>
            <p:ph type="sldNum" sz="quarter" idx="5"/>
          </p:nvPr>
        </p:nvSpPr>
        <p:spPr/>
        <p:txBody>
          <a:bodyPr/>
          <a:lstStyle/>
          <a:p>
            <a:fld id="{AAD8BE40-67C2-4C9A-AF35-6E6B66EB2A1F}" type="slidenum">
              <a:t>20</a:t>
            </a:fld>
            <a:endParaRPr lang="en-US"/>
          </a:p>
        </p:txBody>
      </p:sp>
    </p:spTree>
    <p:extLst>
      <p:ext uri="{BB962C8B-B14F-4D97-AF65-F5344CB8AC3E}">
        <p14:creationId xmlns:p14="http://schemas.microsoft.com/office/powerpoint/2010/main" val="509418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AAD8BE40-67C2-4C9A-AF35-6E6B66EB2A1F}" type="slidenum">
              <a:t>2</a:t>
            </a:fld>
            <a:endParaRPr lang="en-US"/>
          </a:p>
        </p:txBody>
      </p:sp>
    </p:spTree>
    <p:extLst>
      <p:ext uri="{BB962C8B-B14F-4D97-AF65-F5344CB8AC3E}">
        <p14:creationId xmlns:p14="http://schemas.microsoft.com/office/powerpoint/2010/main" val="835058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8B873-774A-D262-809F-ABEBC05991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A69B2C-6B44-089D-CF4E-09BAEF5D5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8FB7A6-ABC5-179B-A483-A7D3661A2794}"/>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67927CE3-0B32-6CA3-F746-51B26C232A0E}"/>
              </a:ext>
            </a:extLst>
          </p:cNvPr>
          <p:cNvSpPr>
            <a:spLocks noGrp="1"/>
          </p:cNvSpPr>
          <p:nvPr>
            <p:ph type="sldNum" sz="quarter" idx="5"/>
          </p:nvPr>
        </p:nvSpPr>
        <p:spPr/>
        <p:txBody>
          <a:bodyPr/>
          <a:lstStyle/>
          <a:p>
            <a:fld id="{AAD8BE40-67C2-4C9A-AF35-6E6B66EB2A1F}" type="slidenum">
              <a:t>4</a:t>
            </a:fld>
            <a:endParaRPr lang="en-US"/>
          </a:p>
        </p:txBody>
      </p:sp>
    </p:spTree>
    <p:extLst>
      <p:ext uri="{BB962C8B-B14F-4D97-AF65-F5344CB8AC3E}">
        <p14:creationId xmlns:p14="http://schemas.microsoft.com/office/powerpoint/2010/main" val="2008682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6B268-AB59-E81A-92BA-B9F32ECA31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6F551-D41F-F72D-D55B-B6946DB5E4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AC0ADF-DD22-A7D6-3264-9BA13ADA5373}"/>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8B6D8834-D217-881C-9D58-3ABD192A7E85}"/>
              </a:ext>
            </a:extLst>
          </p:cNvPr>
          <p:cNvSpPr>
            <a:spLocks noGrp="1"/>
          </p:cNvSpPr>
          <p:nvPr>
            <p:ph type="sldNum" sz="quarter" idx="5"/>
          </p:nvPr>
        </p:nvSpPr>
        <p:spPr/>
        <p:txBody>
          <a:bodyPr/>
          <a:lstStyle/>
          <a:p>
            <a:fld id="{AAD8BE40-67C2-4C9A-AF35-6E6B66EB2A1F}" type="slidenum">
              <a:t>5</a:t>
            </a:fld>
            <a:endParaRPr lang="en-US"/>
          </a:p>
        </p:txBody>
      </p:sp>
    </p:spTree>
    <p:extLst>
      <p:ext uri="{BB962C8B-B14F-4D97-AF65-F5344CB8AC3E}">
        <p14:creationId xmlns:p14="http://schemas.microsoft.com/office/powerpoint/2010/main" val="3447416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77B41-E5E4-7E3C-0013-48AA336A3D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CED419-7265-E577-A00E-9412011CA4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8027A2-C62D-36A2-A793-7CF4698691E7}"/>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6932A26B-03FC-91D3-3089-79295E97E02F}"/>
              </a:ext>
            </a:extLst>
          </p:cNvPr>
          <p:cNvSpPr>
            <a:spLocks noGrp="1"/>
          </p:cNvSpPr>
          <p:nvPr>
            <p:ph type="sldNum" sz="quarter" idx="5"/>
          </p:nvPr>
        </p:nvSpPr>
        <p:spPr/>
        <p:txBody>
          <a:bodyPr/>
          <a:lstStyle/>
          <a:p>
            <a:fld id="{AAD8BE40-67C2-4C9A-AF35-6E6B66EB2A1F}" type="slidenum">
              <a:t>6</a:t>
            </a:fld>
            <a:endParaRPr lang="en-US"/>
          </a:p>
        </p:txBody>
      </p:sp>
    </p:spTree>
    <p:extLst>
      <p:ext uri="{BB962C8B-B14F-4D97-AF65-F5344CB8AC3E}">
        <p14:creationId xmlns:p14="http://schemas.microsoft.com/office/powerpoint/2010/main" val="2803268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85FB5-C98C-397C-5F0C-B86AA97280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A474DF-C9CD-99BC-00E9-3272BD6738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0B6C90-2643-57AB-369D-A16D8A443077}"/>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3E381033-179F-CA3E-0E5F-3760141F5016}"/>
              </a:ext>
            </a:extLst>
          </p:cNvPr>
          <p:cNvSpPr>
            <a:spLocks noGrp="1"/>
          </p:cNvSpPr>
          <p:nvPr>
            <p:ph type="sldNum" sz="quarter" idx="5"/>
          </p:nvPr>
        </p:nvSpPr>
        <p:spPr/>
        <p:txBody>
          <a:bodyPr/>
          <a:lstStyle/>
          <a:p>
            <a:fld id="{AAD8BE40-67C2-4C9A-AF35-6E6B66EB2A1F}" type="slidenum">
              <a:t>7</a:t>
            </a:fld>
            <a:endParaRPr lang="en-US"/>
          </a:p>
        </p:txBody>
      </p:sp>
    </p:spTree>
    <p:extLst>
      <p:ext uri="{BB962C8B-B14F-4D97-AF65-F5344CB8AC3E}">
        <p14:creationId xmlns:p14="http://schemas.microsoft.com/office/powerpoint/2010/main" val="2764149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CF1C4-ED86-2988-0D64-56B0FB1D75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171BB-4433-4051-8C37-0EC6AA0DDD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1A73E-3AD6-C6E4-11B0-9AE559D7997D}"/>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1CAC075D-B851-1AD1-F1DF-2623DFA93291}"/>
              </a:ext>
            </a:extLst>
          </p:cNvPr>
          <p:cNvSpPr>
            <a:spLocks noGrp="1"/>
          </p:cNvSpPr>
          <p:nvPr>
            <p:ph type="sldNum" sz="quarter" idx="5"/>
          </p:nvPr>
        </p:nvSpPr>
        <p:spPr/>
        <p:txBody>
          <a:bodyPr/>
          <a:lstStyle/>
          <a:p>
            <a:fld id="{AAD8BE40-67C2-4C9A-AF35-6E6B66EB2A1F}" type="slidenum">
              <a:t>8</a:t>
            </a:fld>
            <a:endParaRPr lang="en-US"/>
          </a:p>
        </p:txBody>
      </p:sp>
    </p:spTree>
    <p:extLst>
      <p:ext uri="{BB962C8B-B14F-4D97-AF65-F5344CB8AC3E}">
        <p14:creationId xmlns:p14="http://schemas.microsoft.com/office/powerpoint/2010/main" val="1683099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38AA3-C22D-A120-D564-83391E1293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A6CC18-6910-7C80-8CE8-F06C25F1CB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6E2B57-18F0-4217-3930-F9FC945C812A}"/>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45E31896-9AC0-9196-1B53-50742979E6C9}"/>
              </a:ext>
            </a:extLst>
          </p:cNvPr>
          <p:cNvSpPr>
            <a:spLocks noGrp="1"/>
          </p:cNvSpPr>
          <p:nvPr>
            <p:ph type="sldNum" sz="quarter" idx="5"/>
          </p:nvPr>
        </p:nvSpPr>
        <p:spPr/>
        <p:txBody>
          <a:bodyPr/>
          <a:lstStyle/>
          <a:p>
            <a:fld id="{AAD8BE40-67C2-4C9A-AF35-6E6B66EB2A1F}" type="slidenum">
              <a:t>9</a:t>
            </a:fld>
            <a:endParaRPr lang="en-US"/>
          </a:p>
        </p:txBody>
      </p:sp>
    </p:spTree>
    <p:extLst>
      <p:ext uri="{BB962C8B-B14F-4D97-AF65-F5344CB8AC3E}">
        <p14:creationId xmlns:p14="http://schemas.microsoft.com/office/powerpoint/2010/main" val="3736147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DD7A7-5DB5-3A3F-1CA4-F5046FA700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C049CD-A982-56AC-181F-D5C0FE1720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F42784-8BF6-F017-F5BB-EBD558FBD21E}"/>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4B4181D5-9C25-324D-4226-797CEB484069}"/>
              </a:ext>
            </a:extLst>
          </p:cNvPr>
          <p:cNvSpPr>
            <a:spLocks noGrp="1"/>
          </p:cNvSpPr>
          <p:nvPr>
            <p:ph type="sldNum" sz="quarter" idx="5"/>
          </p:nvPr>
        </p:nvSpPr>
        <p:spPr/>
        <p:txBody>
          <a:bodyPr/>
          <a:lstStyle/>
          <a:p>
            <a:fld id="{AAD8BE40-67C2-4C9A-AF35-6E6B66EB2A1F}" type="slidenum">
              <a:t>10</a:t>
            </a:fld>
            <a:endParaRPr lang="en-US"/>
          </a:p>
        </p:txBody>
      </p:sp>
    </p:spTree>
    <p:extLst>
      <p:ext uri="{BB962C8B-B14F-4D97-AF65-F5344CB8AC3E}">
        <p14:creationId xmlns:p14="http://schemas.microsoft.com/office/powerpoint/2010/main" val="2977949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25388" y="1092784"/>
            <a:ext cx="7089962"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425388" y="2952540"/>
            <a:ext cx="7089962"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384CED90-F502-4641-A266-2613A07AD338}"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4BF4E-A8F6-9D43-8991-E0753F64AB1E}" type="slidenum">
              <a:rPr lang="en-US" smtClean="0"/>
              <a:t>‹#›</a:t>
            </a:fld>
            <a:endParaRPr lang="en-US"/>
          </a:p>
        </p:txBody>
      </p:sp>
    </p:spTree>
    <p:extLst>
      <p:ext uri="{BB962C8B-B14F-4D97-AF65-F5344CB8AC3E}">
        <p14:creationId xmlns:p14="http://schemas.microsoft.com/office/powerpoint/2010/main" val="3213994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25387" y="342900"/>
            <a:ext cx="7089963"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4532856" y="1614770"/>
            <a:ext cx="3982494" cy="249106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25388" y="1614770"/>
            <a:ext cx="2799096" cy="249106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84CED90-F502-4641-A266-2613A07AD338}" type="datetimeFigureOut">
              <a:rPr lang="en-US" smtClean="0"/>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4BF4E-A8F6-9D43-8991-E0753F64AB1E}" type="slidenum">
              <a:rPr lang="en-US" smtClean="0"/>
              <a:t>‹#›</a:t>
            </a:fld>
            <a:endParaRPr lang="en-US"/>
          </a:p>
        </p:txBody>
      </p:sp>
    </p:spTree>
    <p:extLst>
      <p:ext uri="{BB962C8B-B14F-4D97-AF65-F5344CB8AC3E}">
        <p14:creationId xmlns:p14="http://schemas.microsoft.com/office/powerpoint/2010/main" val="1173512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25387" y="342900"/>
            <a:ext cx="7089963"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4903694" y="1667435"/>
            <a:ext cx="3611656" cy="2728353"/>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1425387" y="1667434"/>
            <a:ext cx="3146613" cy="272835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84CED90-F502-4641-A266-2613A07AD338}" type="datetimeFigureOut">
              <a:rPr lang="en-US" smtClean="0"/>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4BF4E-A8F6-9D43-8991-E0753F64AB1E}" type="slidenum">
              <a:rPr lang="en-US" smtClean="0"/>
              <a:t>‹#›</a:t>
            </a:fld>
            <a:endParaRPr lang="en-US"/>
          </a:p>
        </p:txBody>
      </p:sp>
    </p:spTree>
    <p:extLst>
      <p:ext uri="{BB962C8B-B14F-4D97-AF65-F5344CB8AC3E}">
        <p14:creationId xmlns:p14="http://schemas.microsoft.com/office/powerpoint/2010/main" val="247796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425388" y="102393"/>
            <a:ext cx="7089962" cy="994172"/>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4CED90-F502-4641-A266-2613A07AD338}"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4BF4E-A8F6-9D43-8991-E0753F64AB1E}" type="slidenum">
              <a:rPr lang="en-US" smtClean="0"/>
              <a:t>‹#›</a:t>
            </a:fld>
            <a:endParaRPr lang="en-US"/>
          </a:p>
        </p:txBody>
      </p:sp>
    </p:spTree>
    <p:extLst>
      <p:ext uri="{BB962C8B-B14F-4D97-AF65-F5344CB8AC3E}">
        <p14:creationId xmlns:p14="http://schemas.microsoft.com/office/powerpoint/2010/main" val="2051498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25388" y="273844"/>
            <a:ext cx="5003987"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4CED90-F502-4641-A266-2613A07AD338}"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4BF4E-A8F6-9D43-8991-E0753F64AB1E}" type="slidenum">
              <a:rPr lang="en-US" smtClean="0"/>
              <a:t>‹#›</a:t>
            </a:fld>
            <a:endParaRPr lang="en-US"/>
          </a:p>
        </p:txBody>
      </p:sp>
    </p:spTree>
    <p:extLst>
      <p:ext uri="{BB962C8B-B14F-4D97-AF65-F5344CB8AC3E}">
        <p14:creationId xmlns:p14="http://schemas.microsoft.com/office/powerpoint/2010/main" val="2219964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5C32C3-0E38-EF40-8753-699E473F0219}"/>
              </a:ext>
            </a:extLst>
          </p:cNvPr>
          <p:cNvPicPr>
            <a:picLocks noChangeAspect="1"/>
          </p:cNvPicPr>
          <p:nvPr/>
        </p:nvPicPr>
        <p:blipFill rotWithShape="1">
          <a:blip r:embed="rId2"/>
          <a:srcRect r="50000"/>
          <a:stretch/>
        </p:blipFill>
        <p:spPr>
          <a:xfrm>
            <a:off x="4572000" y="0"/>
            <a:ext cx="4572000" cy="5143500"/>
          </a:xfrm>
          <a:prstGeom prst="rect">
            <a:avLst/>
          </a:prstGeom>
        </p:spPr>
      </p:pic>
      <p:sp>
        <p:nvSpPr>
          <p:cNvPr id="5" name="Title 4">
            <a:extLst>
              <a:ext uri="{FF2B5EF4-FFF2-40B4-BE49-F238E27FC236}">
                <a16:creationId xmlns:a16="http://schemas.microsoft.com/office/drawing/2014/main" id="{B27BE0D8-E95C-3C4B-A373-FA77AFB95C44}"/>
              </a:ext>
            </a:extLst>
          </p:cNvPr>
          <p:cNvSpPr>
            <a:spLocks noGrp="1"/>
          </p:cNvSpPr>
          <p:nvPr>
            <p:ph type="title" hasCustomPrompt="1"/>
          </p:nvPr>
        </p:nvSpPr>
        <p:spPr>
          <a:xfrm>
            <a:off x="5110162" y="2027583"/>
            <a:ext cx="3495675" cy="508046"/>
          </a:xfrm>
          <a:prstGeom prst="rect">
            <a:avLst/>
          </a:prstGeom>
        </p:spPr>
        <p:txBody>
          <a:bodyPr/>
          <a:lstStyle>
            <a:lvl1pPr algn="ctr">
              <a:defRPr sz="2400" b="1">
                <a:latin typeface="Arial" panose="020B0604020202020204" pitchFamily="34" charset="0"/>
                <a:cs typeface="Arial" panose="020B0604020202020204" pitchFamily="34" charset="0"/>
              </a:defRPr>
            </a:lvl1pPr>
          </a:lstStyle>
          <a:p>
            <a:r>
              <a:rPr lang="en-US"/>
              <a:t>Title</a:t>
            </a:r>
          </a:p>
        </p:txBody>
      </p:sp>
      <p:sp>
        <p:nvSpPr>
          <p:cNvPr id="10" name="Text Placeholder 2">
            <a:extLst>
              <a:ext uri="{FF2B5EF4-FFF2-40B4-BE49-F238E27FC236}">
                <a16:creationId xmlns:a16="http://schemas.microsoft.com/office/drawing/2014/main" id="{C1DA1688-B217-4843-B0D0-29E1D2028150}"/>
              </a:ext>
            </a:extLst>
          </p:cNvPr>
          <p:cNvSpPr>
            <a:spLocks noGrp="1"/>
          </p:cNvSpPr>
          <p:nvPr>
            <p:ph type="body" sz="quarter" idx="13" hasCustomPrompt="1"/>
          </p:nvPr>
        </p:nvSpPr>
        <p:spPr>
          <a:xfrm>
            <a:off x="5110162" y="2660051"/>
            <a:ext cx="3495675" cy="384572"/>
          </a:xfrm>
          <a:prstGeom prst="rect">
            <a:avLst/>
          </a:prstGeom>
        </p:spPr>
        <p:txBody>
          <a:bodyPr/>
          <a:lstStyle>
            <a:lvl1pPr marL="0" indent="0" algn="ctr">
              <a:buNone/>
              <a:defRPr sz="1500" b="1">
                <a:latin typeface="Arial" panose="020B0604020202020204" pitchFamily="34" charset="0"/>
                <a:cs typeface="Arial" panose="020B0604020202020204" pitchFamily="34" charset="0"/>
              </a:defRPr>
            </a:lvl1pPr>
            <a:lvl2pPr>
              <a:defRPr b="1">
                <a:latin typeface="Arial" panose="020B0604020202020204" pitchFamily="34" charset="0"/>
                <a:cs typeface="Arial" panose="020B0604020202020204" pitchFamily="34" charset="0"/>
              </a:defRPr>
            </a:lvl2pPr>
            <a:lvl3pPr>
              <a:defRPr b="1">
                <a:latin typeface="Arial" panose="020B0604020202020204" pitchFamily="34" charset="0"/>
                <a:cs typeface="Arial" panose="020B0604020202020204" pitchFamily="34" charset="0"/>
              </a:defRPr>
            </a:lvl3pPr>
            <a:lvl4pPr>
              <a:defRPr b="1">
                <a:latin typeface="Arial" panose="020B0604020202020204" pitchFamily="34" charset="0"/>
                <a:cs typeface="Arial" panose="020B0604020202020204" pitchFamily="34" charset="0"/>
              </a:defRPr>
            </a:lvl4pPr>
            <a:lvl5pPr>
              <a:defRPr b="1">
                <a:latin typeface="Arial" panose="020B0604020202020204" pitchFamily="34" charset="0"/>
                <a:cs typeface="Arial" panose="020B0604020202020204" pitchFamily="34" charset="0"/>
              </a:defRPr>
            </a:lvl5pPr>
          </a:lstStyle>
          <a:p>
            <a:pPr lvl="0"/>
            <a:r>
              <a:rPr lang="en-US"/>
              <a:t>Date</a:t>
            </a:r>
          </a:p>
        </p:txBody>
      </p:sp>
      <p:pic>
        <p:nvPicPr>
          <p:cNvPr id="11" name="Picture 10">
            <a:extLst>
              <a:ext uri="{FF2B5EF4-FFF2-40B4-BE49-F238E27FC236}">
                <a16:creationId xmlns:a16="http://schemas.microsoft.com/office/drawing/2014/main" id="{64356227-D7D4-F943-AFB2-F20F8B424051}"/>
              </a:ext>
            </a:extLst>
          </p:cNvPr>
          <p:cNvPicPr>
            <a:picLocks noChangeAspect="1"/>
          </p:cNvPicPr>
          <p:nvPr/>
        </p:nvPicPr>
        <p:blipFill>
          <a:blip r:embed="rId3"/>
          <a:stretch>
            <a:fillRect/>
          </a:stretch>
        </p:blipFill>
        <p:spPr>
          <a:xfrm>
            <a:off x="1199113" y="1487359"/>
            <a:ext cx="2140433" cy="2168783"/>
          </a:xfrm>
          <a:prstGeom prst="rect">
            <a:avLst/>
          </a:prstGeom>
        </p:spPr>
      </p:pic>
    </p:spTree>
    <p:extLst>
      <p:ext uri="{BB962C8B-B14F-4D97-AF65-F5344CB8AC3E}">
        <p14:creationId xmlns:p14="http://schemas.microsoft.com/office/powerpoint/2010/main" val="3434415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4CED90-F502-4641-A266-2613A07AD338}"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4BF4E-A8F6-9D43-8991-E0753F64AB1E}" type="slidenum">
              <a:rPr lang="en-US" smtClean="0"/>
              <a:t>‹#›</a:t>
            </a:fld>
            <a:endParaRPr lang="en-US"/>
          </a:p>
        </p:txBody>
      </p:sp>
    </p:spTree>
    <p:extLst>
      <p:ext uri="{BB962C8B-B14F-4D97-AF65-F5344CB8AC3E}">
        <p14:creationId xmlns:p14="http://schemas.microsoft.com/office/powerpoint/2010/main" val="2073510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25388" y="1282304"/>
            <a:ext cx="7089962"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1425388" y="3442098"/>
            <a:ext cx="7089962"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4CED90-F502-4641-A266-2613A07AD338}"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34BF4E-A8F6-9D43-8991-E0753F64AB1E}" type="slidenum">
              <a:rPr lang="en-US" smtClean="0"/>
              <a:t>‹#›</a:t>
            </a:fld>
            <a:endParaRPr lang="en-US"/>
          </a:p>
        </p:txBody>
      </p:sp>
    </p:spTree>
    <p:extLst>
      <p:ext uri="{BB962C8B-B14F-4D97-AF65-F5344CB8AC3E}">
        <p14:creationId xmlns:p14="http://schemas.microsoft.com/office/powerpoint/2010/main" val="3430924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25388" y="102393"/>
            <a:ext cx="7089962" cy="994172"/>
          </a:xfrm>
        </p:spPr>
        <p:txBody>
          <a:bodyPr/>
          <a:lstStyle/>
          <a:p>
            <a:r>
              <a:rPr lang="en-US"/>
              <a:t>Click to edit Master title style</a:t>
            </a:r>
          </a:p>
        </p:txBody>
      </p:sp>
      <p:sp>
        <p:nvSpPr>
          <p:cNvPr id="3" name="Content Placeholder 2"/>
          <p:cNvSpPr>
            <a:spLocks noGrp="1"/>
          </p:cNvSpPr>
          <p:nvPr>
            <p:ph sz="half" idx="1"/>
          </p:nvPr>
        </p:nvSpPr>
        <p:spPr>
          <a:xfrm>
            <a:off x="1425388" y="1646482"/>
            <a:ext cx="3089462" cy="254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646482"/>
            <a:ext cx="3886200" cy="254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4CED90-F502-4641-A266-2613A07AD338}" type="datetimeFigureOut">
              <a:rPr lang="en-US" smtClean="0"/>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34BF4E-A8F6-9D43-8991-E0753F64AB1E}" type="slidenum">
              <a:rPr lang="en-US" smtClean="0"/>
              <a:t>‹#›</a:t>
            </a:fld>
            <a:endParaRPr lang="en-US"/>
          </a:p>
        </p:txBody>
      </p:sp>
    </p:spTree>
    <p:extLst>
      <p:ext uri="{BB962C8B-B14F-4D97-AF65-F5344CB8AC3E}">
        <p14:creationId xmlns:p14="http://schemas.microsoft.com/office/powerpoint/2010/main" val="2299217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25388" y="34981"/>
            <a:ext cx="7091153" cy="1202948"/>
          </a:xfrm>
        </p:spPr>
        <p:txBody>
          <a:bodyPr/>
          <a:lstStyle/>
          <a:p>
            <a:r>
              <a:rPr lang="en-US"/>
              <a:t>Click to edit Master title style</a:t>
            </a:r>
          </a:p>
        </p:txBody>
      </p:sp>
      <p:sp>
        <p:nvSpPr>
          <p:cNvPr id="3" name="Text Placeholder 2"/>
          <p:cNvSpPr>
            <a:spLocks noGrp="1"/>
          </p:cNvSpPr>
          <p:nvPr>
            <p:ph type="body" idx="1"/>
          </p:nvPr>
        </p:nvSpPr>
        <p:spPr>
          <a:xfrm>
            <a:off x="1425387" y="1260872"/>
            <a:ext cx="342586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25387" y="1878806"/>
            <a:ext cx="3425867" cy="2763441"/>
          </a:xfrm>
        </p:spPr>
        <p:txBody>
          <a:bodyPr/>
          <a:lstStyle>
            <a:lvl1pPr>
              <a:defRPr sz="1800"/>
            </a:lvl1pPr>
            <a:lvl2pPr>
              <a:defRPr sz="16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91953" y="1260872"/>
            <a:ext cx="342586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091953" y="1878806"/>
            <a:ext cx="3425868" cy="2763441"/>
          </a:xfrm>
        </p:spPr>
        <p:txBody>
          <a:bodyPr/>
          <a:lstStyle>
            <a:lvl1pPr>
              <a:defRPr sz="1800"/>
            </a:lvl1pPr>
            <a:lvl2pPr>
              <a:defRPr sz="16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4CED90-F502-4641-A266-2613A07AD338}" type="datetimeFigureOut">
              <a:rPr lang="en-US" smtClean="0"/>
              <a:t>4/28/2025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34BF4E-A8F6-9D43-8991-E0753F64AB1E}" type="slidenum">
              <a:rPr lang="en-US" smtClean="0"/>
              <a:t>‹#›</a:t>
            </a:fld>
            <a:endParaRPr lang="en-US"/>
          </a:p>
        </p:txBody>
      </p:sp>
    </p:spTree>
    <p:extLst>
      <p:ext uri="{BB962C8B-B14F-4D97-AF65-F5344CB8AC3E}">
        <p14:creationId xmlns:p14="http://schemas.microsoft.com/office/powerpoint/2010/main" val="795081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25388" y="102393"/>
            <a:ext cx="7089962" cy="99417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384CED90-F502-4641-A266-2613A07AD338}" type="datetimeFigureOut">
              <a:rPr lang="en-US" smtClean="0"/>
              <a:t>4/28/2025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34BF4E-A8F6-9D43-8991-E0753F64AB1E}" type="slidenum">
              <a:rPr lang="en-US" smtClean="0"/>
              <a:t>‹#›</a:t>
            </a:fld>
            <a:endParaRPr lang="en-US"/>
          </a:p>
        </p:txBody>
      </p:sp>
    </p:spTree>
    <p:extLst>
      <p:ext uri="{BB962C8B-B14F-4D97-AF65-F5344CB8AC3E}">
        <p14:creationId xmlns:p14="http://schemas.microsoft.com/office/powerpoint/2010/main" val="1032349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2369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ck Bar">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12E2D8-00CB-5140-BB91-9493BB5661E3}"/>
              </a:ext>
            </a:extLst>
          </p:cNvPr>
          <p:cNvSpPr/>
          <p:nvPr userDrawn="1"/>
        </p:nvSpPr>
        <p:spPr>
          <a:xfrm>
            <a:off x="-1" y="0"/>
            <a:ext cx="1110953" cy="5143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0660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180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25388" y="102393"/>
            <a:ext cx="7089962"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25388" y="1676399"/>
            <a:ext cx="7089962" cy="295632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425388" y="4767263"/>
            <a:ext cx="1882588"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84CED90-F502-4641-A266-2613A07AD338}" type="datetimeFigureOut">
              <a:rPr lang="en-US" smtClean="0"/>
              <a:t>4/28/2025</a:t>
            </a:fld>
            <a:endParaRPr lang="en-US"/>
          </a:p>
        </p:txBody>
      </p:sp>
      <p:sp>
        <p:nvSpPr>
          <p:cNvPr id="5" name="Footer Placeholder 4"/>
          <p:cNvSpPr>
            <a:spLocks noGrp="1"/>
          </p:cNvSpPr>
          <p:nvPr>
            <p:ph type="ftr" sz="quarter" idx="3"/>
          </p:nvPr>
        </p:nvSpPr>
        <p:spPr>
          <a:xfrm>
            <a:off x="3523129" y="4767263"/>
            <a:ext cx="2591921"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334BF4E-A8F6-9D43-8991-E0753F64AB1E}" type="slidenum">
              <a:rPr lang="en-US" smtClean="0"/>
              <a:t>‹#›</a:t>
            </a:fld>
            <a:endParaRPr lang="en-US"/>
          </a:p>
        </p:txBody>
      </p:sp>
    </p:spTree>
    <p:extLst>
      <p:ext uri="{BB962C8B-B14F-4D97-AF65-F5344CB8AC3E}">
        <p14:creationId xmlns:p14="http://schemas.microsoft.com/office/powerpoint/2010/main" val="7638985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73" r:id="rId9"/>
    <p:sldLayoutId id="2147483668" r:id="rId10"/>
    <p:sldLayoutId id="2147483669" r:id="rId11"/>
    <p:sldLayoutId id="2147483670" r:id="rId12"/>
    <p:sldLayoutId id="2147483671" r:id="rId13"/>
    <p:sldLayoutId id="2147483674"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https://discord.gg/7xWVtaDvzK" TargetMode="Externa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video game&#10;&#10;AI-generated content may be incorrect.">
            <a:extLst>
              <a:ext uri="{FF2B5EF4-FFF2-40B4-BE49-F238E27FC236}">
                <a16:creationId xmlns:a16="http://schemas.microsoft.com/office/drawing/2014/main" id="{D5FF6B5F-46AE-3526-E077-598E24FD5982}"/>
              </a:ext>
            </a:extLst>
          </p:cNvPr>
          <p:cNvPicPr>
            <a:picLocks noChangeAspect="1"/>
          </p:cNvPicPr>
          <p:nvPr/>
        </p:nvPicPr>
        <p:blipFill>
          <a:blip r:embed="rId3"/>
          <a:srcRect l="5227" r="22945" b="9089"/>
          <a:stretch/>
        </p:blipFill>
        <p:spPr>
          <a:xfrm>
            <a:off x="2641851" y="10"/>
            <a:ext cx="6502149" cy="5143490"/>
          </a:xfrm>
          <a:prstGeom prst="rect">
            <a:avLst/>
          </a:prstGeom>
        </p:spPr>
      </p:pic>
      <p:sp>
        <p:nvSpPr>
          <p:cNvPr id="26" name="Rectangle 2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DC2BCB-C041-444D-BD7B-C9C0A2650491}"/>
              </a:ext>
            </a:extLst>
          </p:cNvPr>
          <p:cNvSpPr>
            <a:spLocks noGrp="1"/>
          </p:cNvSpPr>
          <p:nvPr>
            <p:ph type="ctrTitle"/>
          </p:nvPr>
        </p:nvSpPr>
        <p:spPr>
          <a:xfrm>
            <a:off x="-286" y="228027"/>
            <a:ext cx="3649329" cy="1575139"/>
          </a:xfrm>
        </p:spPr>
        <p:txBody>
          <a:bodyPr vert="horz" lIns="91440" tIns="45720" rIns="91440" bIns="45720" rtlCol="0" anchor="b">
            <a:noAutofit/>
          </a:bodyPr>
          <a:lstStyle/>
          <a:p>
            <a:pPr defTabSz="914400"/>
            <a:r>
              <a:rPr lang="en-US" sz="3600" b="1">
                <a:solidFill>
                  <a:srgbClr val="92D050"/>
                </a:solidFill>
                <a:latin typeface="Aptos"/>
              </a:rPr>
              <a:t>01-T2 Minecraft Game Mode</a:t>
            </a:r>
            <a:br>
              <a:rPr lang="en-US" sz="3600">
                <a:solidFill>
                  <a:schemeClr val="bg1"/>
                </a:solidFill>
                <a:latin typeface="Aptos"/>
              </a:rPr>
            </a:br>
            <a:endParaRPr lang="en-US" sz="3600">
              <a:solidFill>
                <a:schemeClr val="accent1">
                  <a:lumMod val="40000"/>
                  <a:lumOff val="60000"/>
                </a:schemeClr>
              </a:solidFill>
              <a:latin typeface="Aptos"/>
            </a:endParaRPr>
          </a:p>
        </p:txBody>
      </p:sp>
      <p:sp>
        <p:nvSpPr>
          <p:cNvPr id="5" name="TextBox 4">
            <a:extLst>
              <a:ext uri="{FF2B5EF4-FFF2-40B4-BE49-F238E27FC236}">
                <a16:creationId xmlns:a16="http://schemas.microsoft.com/office/drawing/2014/main" id="{64E6D442-0061-0FB1-B29E-C35B82C77F1D}"/>
              </a:ext>
            </a:extLst>
          </p:cNvPr>
          <p:cNvSpPr txBox="1"/>
          <p:nvPr/>
        </p:nvSpPr>
        <p:spPr>
          <a:xfrm>
            <a:off x="133" y="1732620"/>
            <a:ext cx="3636455" cy="148684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pPr>
            <a:r>
              <a:rPr lang="en-US" sz="2400" b="1">
                <a:solidFill>
                  <a:schemeClr val="accent1">
                    <a:lumMod val="40000"/>
                    <a:lumOff val="60000"/>
                  </a:schemeClr>
                </a:solidFill>
                <a:latin typeface="Aptos"/>
              </a:rPr>
              <a:t>CS 4850 | Section 03 </a:t>
            </a:r>
            <a:br>
              <a:rPr lang="en-US" sz="2400" b="1">
                <a:latin typeface="Aptos"/>
                <a:ea typeface="Calibri"/>
                <a:cs typeface="Calibri"/>
              </a:rPr>
            </a:br>
            <a:r>
              <a:rPr lang="en-US" sz="2400" b="1">
                <a:solidFill>
                  <a:schemeClr val="accent1">
                    <a:lumMod val="40000"/>
                    <a:lumOff val="60000"/>
                  </a:schemeClr>
                </a:solidFill>
                <a:latin typeface="Aptos"/>
              </a:rPr>
              <a:t>Spring 2025 | April 28th</a:t>
            </a:r>
            <a:br>
              <a:rPr lang="en-US" sz="2400" b="1">
                <a:latin typeface="Aptos"/>
                <a:ea typeface="Calibri"/>
                <a:cs typeface="Calibri"/>
              </a:rPr>
            </a:br>
            <a:r>
              <a:rPr lang="en-US" sz="2400" b="1">
                <a:solidFill>
                  <a:schemeClr val="accent1">
                    <a:lumMod val="40000"/>
                    <a:lumOff val="60000"/>
                  </a:schemeClr>
                </a:solidFill>
                <a:latin typeface="Aptos"/>
                <a:ea typeface="Calibri"/>
                <a:cs typeface="Calibri"/>
              </a:rPr>
              <a:t>Professor Sharon Perry</a:t>
            </a:r>
            <a:br>
              <a:rPr lang="en-US" sz="2400">
                <a:latin typeface="Aptos"/>
              </a:rPr>
            </a:br>
            <a:endParaRPr lang="en-US" sz="2400" baseline="30000">
              <a:solidFill>
                <a:schemeClr val="bg1"/>
              </a:solidFill>
              <a:latin typeface="Aptos"/>
              <a:ea typeface="Calibri" panose="020F0502020204030204"/>
              <a:cs typeface="Calibri" panose="020F0502020204030204"/>
            </a:endParaRPr>
          </a:p>
          <a:p>
            <a:pPr indent="-228600" algn="ctr" defTabSz="914400">
              <a:lnSpc>
                <a:spcPct val="90000"/>
              </a:lnSpc>
              <a:spcAft>
                <a:spcPts val="600"/>
              </a:spcAft>
              <a:buFont typeface="Arial" panose="020B0604020202020204" pitchFamily="34" charset="0"/>
              <a:buChar char="•"/>
            </a:pPr>
            <a:endParaRPr lang="en-US" sz="2400">
              <a:solidFill>
                <a:schemeClr val="bg1"/>
              </a:solidFill>
              <a:latin typeface="Aptos"/>
              <a:ea typeface="Calibri"/>
              <a:cs typeface="Calibri"/>
            </a:endParaRPr>
          </a:p>
        </p:txBody>
      </p:sp>
      <p:cxnSp>
        <p:nvCxnSpPr>
          <p:cNvPr id="7" name="Straight Arrow Connector 6">
            <a:extLst>
              <a:ext uri="{FF2B5EF4-FFF2-40B4-BE49-F238E27FC236}">
                <a16:creationId xmlns:a16="http://schemas.microsoft.com/office/drawing/2014/main" id="{9916DD3B-805A-A7F0-2B86-7881E07D4F82}"/>
              </a:ext>
            </a:extLst>
          </p:cNvPr>
          <p:cNvCxnSpPr/>
          <p:nvPr/>
        </p:nvCxnSpPr>
        <p:spPr>
          <a:xfrm>
            <a:off x="539262" y="1439556"/>
            <a:ext cx="2560319" cy="3062"/>
          </a:xfrm>
          <a:prstGeom prst="straightConnector1">
            <a:avLst/>
          </a:prstGeom>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7CA31608-E10C-B73B-2307-084B8F23CFC0}"/>
              </a:ext>
            </a:extLst>
          </p:cNvPr>
          <p:cNvSpPr txBox="1"/>
          <p:nvPr/>
        </p:nvSpPr>
        <p:spPr>
          <a:xfrm>
            <a:off x="-20458" y="3315171"/>
            <a:ext cx="3656623" cy="182848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pPr>
            <a:r>
              <a:rPr lang="en-US" sz="2400" b="1">
                <a:solidFill>
                  <a:schemeClr val="accent2">
                    <a:lumMod val="60000"/>
                    <a:lumOff val="40000"/>
                  </a:schemeClr>
                </a:solidFill>
                <a:latin typeface="Aptos"/>
                <a:ea typeface="Calibri"/>
                <a:cs typeface="Calibri"/>
              </a:rPr>
              <a:t>Ashley Ahn</a:t>
            </a:r>
            <a:endParaRPr lang="en-US" b="1">
              <a:solidFill>
                <a:schemeClr val="accent2">
                  <a:lumMod val="60000"/>
                  <a:lumOff val="40000"/>
                </a:schemeClr>
              </a:solidFill>
              <a:latin typeface="Calibri"/>
              <a:ea typeface="Calibri"/>
              <a:cs typeface="Calibri"/>
            </a:endParaRPr>
          </a:p>
          <a:p>
            <a:pPr algn="ctr" defTabSz="914400">
              <a:lnSpc>
                <a:spcPct val="90000"/>
              </a:lnSpc>
            </a:pPr>
            <a:r>
              <a:rPr lang="en-US" sz="2400" b="1">
                <a:solidFill>
                  <a:schemeClr val="accent2">
                    <a:lumMod val="60000"/>
                    <a:lumOff val="40000"/>
                  </a:schemeClr>
                </a:solidFill>
                <a:latin typeface="Aptos"/>
                <a:ea typeface="Calibri"/>
                <a:cs typeface="Calibri"/>
              </a:rPr>
              <a:t>Matthew Elledge</a:t>
            </a:r>
            <a:endParaRPr lang="en-US" b="1">
              <a:solidFill>
                <a:schemeClr val="accent2">
                  <a:lumMod val="60000"/>
                  <a:lumOff val="40000"/>
                </a:schemeClr>
              </a:solidFill>
              <a:latin typeface="Calibri" panose="020F0502020204030204"/>
              <a:ea typeface="Calibri"/>
              <a:cs typeface="Calibri"/>
            </a:endParaRPr>
          </a:p>
          <a:p>
            <a:pPr algn="ctr" defTabSz="914400">
              <a:lnSpc>
                <a:spcPct val="90000"/>
              </a:lnSpc>
            </a:pPr>
            <a:r>
              <a:rPr lang="en-US" sz="2400" b="1">
                <a:solidFill>
                  <a:schemeClr val="accent2">
                    <a:lumMod val="60000"/>
                    <a:lumOff val="40000"/>
                  </a:schemeClr>
                </a:solidFill>
                <a:latin typeface="Aptos"/>
                <a:ea typeface="Calibri"/>
                <a:cs typeface="Calibri"/>
              </a:rPr>
              <a:t>AnnaGrace </a:t>
            </a:r>
            <a:r>
              <a:rPr lang="en-US" sz="2400" b="1" err="1">
                <a:solidFill>
                  <a:schemeClr val="accent2">
                    <a:lumMod val="60000"/>
                    <a:lumOff val="40000"/>
                  </a:schemeClr>
                </a:solidFill>
                <a:latin typeface="Aptos"/>
                <a:ea typeface="Calibri"/>
                <a:cs typeface="Calibri"/>
              </a:rPr>
              <a:t>Gwee</a:t>
            </a:r>
            <a:endParaRPr lang="en-US" sz="2400" b="1">
              <a:solidFill>
                <a:schemeClr val="accent2">
                  <a:lumMod val="60000"/>
                  <a:lumOff val="40000"/>
                </a:schemeClr>
              </a:solidFill>
              <a:latin typeface="Aptos"/>
              <a:ea typeface="Calibri"/>
              <a:cs typeface="Calibri"/>
            </a:endParaRPr>
          </a:p>
          <a:p>
            <a:pPr algn="ctr" defTabSz="914400">
              <a:lnSpc>
                <a:spcPct val="90000"/>
              </a:lnSpc>
            </a:pPr>
            <a:r>
              <a:rPr lang="en-US" sz="2400" b="1">
                <a:solidFill>
                  <a:schemeClr val="accent2">
                    <a:lumMod val="60000"/>
                    <a:lumOff val="40000"/>
                  </a:schemeClr>
                </a:solidFill>
                <a:latin typeface="Aptos"/>
                <a:ea typeface="Calibri"/>
                <a:cs typeface="Calibri"/>
              </a:rPr>
              <a:t>Bryan Nguyen</a:t>
            </a:r>
            <a:endParaRPr lang="en-US" b="1">
              <a:solidFill>
                <a:schemeClr val="accent2">
                  <a:lumMod val="60000"/>
                  <a:lumOff val="40000"/>
                </a:schemeClr>
              </a:solidFill>
              <a:latin typeface="Calibri" panose="020F0502020204030204"/>
              <a:ea typeface="Calibri"/>
              <a:cs typeface="Calibri"/>
            </a:endParaRPr>
          </a:p>
          <a:p>
            <a:pPr algn="ctr" defTabSz="914400">
              <a:lnSpc>
                <a:spcPct val="90000"/>
              </a:lnSpc>
            </a:pPr>
            <a:r>
              <a:rPr lang="en-US" sz="2400" b="1">
                <a:solidFill>
                  <a:schemeClr val="accent2">
                    <a:lumMod val="60000"/>
                    <a:lumOff val="40000"/>
                  </a:schemeClr>
                </a:solidFill>
                <a:latin typeface="Aptos"/>
                <a:ea typeface="Calibri"/>
                <a:cs typeface="Calibri"/>
              </a:rPr>
              <a:t>Logan Slicker</a:t>
            </a:r>
            <a:endParaRPr lang="en-US" b="1">
              <a:solidFill>
                <a:schemeClr val="accent2">
                  <a:lumMod val="60000"/>
                  <a:lumOff val="40000"/>
                </a:schemeClr>
              </a:solidFill>
              <a:ea typeface="Calibri" panose="020F0502020204030204"/>
              <a:cs typeface="Calibri" panose="020F0502020204030204"/>
            </a:endParaRPr>
          </a:p>
        </p:txBody>
      </p:sp>
      <p:cxnSp>
        <p:nvCxnSpPr>
          <p:cNvPr id="20" name="Straight Arrow Connector 19">
            <a:extLst>
              <a:ext uri="{FF2B5EF4-FFF2-40B4-BE49-F238E27FC236}">
                <a16:creationId xmlns:a16="http://schemas.microsoft.com/office/drawing/2014/main" id="{F5F98B5B-89CC-96DA-483B-6CB0521DDBF1}"/>
              </a:ext>
            </a:extLst>
          </p:cNvPr>
          <p:cNvCxnSpPr>
            <a:cxnSpLocks/>
          </p:cNvCxnSpPr>
          <p:nvPr/>
        </p:nvCxnSpPr>
        <p:spPr>
          <a:xfrm>
            <a:off x="545986" y="3100268"/>
            <a:ext cx="2560319" cy="3062"/>
          </a:xfrm>
          <a:prstGeom prst="straightConnector1">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65135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B3D4AF-149A-EA79-D947-A1CC0F480AC4}"/>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BCD90F62-19DF-203B-220B-89CAE242C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4278"/>
            <a:ext cx="9143993" cy="127075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5441557-96BE-DBFD-71A4-C6973B39D644}"/>
              </a:ext>
            </a:extLst>
          </p:cNvPr>
          <p:cNvSpPr>
            <a:spLocks noGrp="1"/>
          </p:cNvSpPr>
          <p:nvPr>
            <p:ph type="ctrTitle"/>
          </p:nvPr>
        </p:nvSpPr>
        <p:spPr>
          <a:xfrm>
            <a:off x="-838" y="-1332"/>
            <a:ext cx="9146178" cy="1268029"/>
          </a:xfrm>
        </p:spPr>
        <p:txBody>
          <a:bodyPr vert="horz" lIns="91440" tIns="45720" rIns="91440" bIns="45720" rtlCol="0" anchor="ctr">
            <a:noAutofit/>
          </a:bodyPr>
          <a:lstStyle/>
          <a:p>
            <a:pPr defTabSz="914400"/>
            <a:r>
              <a:rPr lang="en-US" sz="4800" b="1">
                <a:solidFill>
                  <a:schemeClr val="bg1"/>
                </a:solidFill>
                <a:latin typeface="Aptos"/>
              </a:rPr>
              <a:t>A&amp;D – General Constraints</a:t>
            </a:r>
            <a:endParaRPr lang="en-US" b="1">
              <a:solidFill>
                <a:schemeClr val="bg1"/>
              </a:solidFill>
              <a:ea typeface="Calibri Light"/>
              <a:cs typeface="Calibri Light"/>
            </a:endParaRPr>
          </a:p>
        </p:txBody>
      </p:sp>
      <p:sp>
        <p:nvSpPr>
          <p:cNvPr id="13" name="Subtitle 2">
            <a:extLst>
              <a:ext uri="{FF2B5EF4-FFF2-40B4-BE49-F238E27FC236}">
                <a16:creationId xmlns:a16="http://schemas.microsoft.com/office/drawing/2014/main" id="{54574AF3-3BC7-B288-0A3E-6B6717BDFE15}"/>
              </a:ext>
            </a:extLst>
          </p:cNvPr>
          <p:cNvSpPr txBox="1">
            <a:spLocks/>
          </p:cNvSpPr>
          <p:nvPr/>
        </p:nvSpPr>
        <p:spPr>
          <a:xfrm>
            <a:off x="1689" y="1260970"/>
            <a:ext cx="9140613" cy="3873301"/>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dk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dk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dk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9pPr>
          </a:lstStyle>
          <a:p>
            <a:pPr marL="400050" indent="-342900" algn="l" defTabSz="914400">
              <a:spcBef>
                <a:spcPts val="1500"/>
              </a:spcBef>
              <a:buFont typeface="Arial" panose="020B0604020202020204" pitchFamily="34" charset="0"/>
              <a:buChar char="•"/>
            </a:pPr>
            <a:r>
              <a:rPr lang="en-US" sz="2800" b="1">
                <a:latin typeface="Aptos"/>
              </a:rPr>
              <a:t>Asynchronous</a:t>
            </a:r>
            <a:r>
              <a:rPr lang="en-US" sz="2400" b="1">
                <a:latin typeface="Aptos"/>
              </a:rPr>
              <a:t>: </a:t>
            </a:r>
            <a:r>
              <a:rPr lang="en-US">
                <a:latin typeface="Aptos"/>
              </a:rPr>
              <a:t>The game needs to utilize </a:t>
            </a:r>
            <a:r>
              <a:rPr lang="en-US">
                <a:latin typeface="Aptos"/>
                <a:ea typeface="+mn-lt"/>
                <a:cs typeface="+mn-lt"/>
              </a:rPr>
              <a:t>a</a:t>
            </a:r>
            <a:r>
              <a:rPr lang="en-US">
                <a:ea typeface="+mn-lt"/>
                <a:cs typeface="+mn-lt"/>
              </a:rPr>
              <a:t>synchronous </a:t>
            </a:r>
            <a:r>
              <a:rPr lang="en-US">
                <a:latin typeface="Aptos"/>
              </a:rPr>
              <a:t>tasks for saving/keeping data that is less important or time sensitive to ensure that the main processing thread is open and unblocked. Latency issues should be avoided. </a:t>
            </a:r>
            <a:endParaRPr lang="en-US">
              <a:latin typeface="Aptos"/>
              <a:ea typeface="Calibri" panose="020F0502020204030204"/>
              <a:cs typeface="Calibri" panose="020F0502020204030204"/>
            </a:endParaRPr>
          </a:p>
          <a:p>
            <a:pPr marL="400050" indent="-342900" algn="l" defTabSz="914400">
              <a:spcBef>
                <a:spcPts val="1500"/>
              </a:spcBef>
              <a:buFont typeface="Arial,Sans-Serif" panose="020B0604020202020204" pitchFamily="34" charset="0"/>
              <a:buChar char="•"/>
            </a:pPr>
            <a:r>
              <a:rPr lang="en-US" sz="2800" b="1">
                <a:latin typeface="Aptos"/>
              </a:rPr>
              <a:t>Configurable</a:t>
            </a:r>
            <a:r>
              <a:rPr lang="en-US" sz="2400" b="1">
                <a:latin typeface="Aptos"/>
              </a:rPr>
              <a:t>: </a:t>
            </a:r>
            <a:r>
              <a:rPr lang="en-US">
                <a:latin typeface="Aptos"/>
                <a:ea typeface="Calibri"/>
                <a:cs typeface="Calibri"/>
              </a:rPr>
              <a:t>The game, as stated before in non-functional requirements, should be configurable for future maintenance or changes as needed by server staff. This is accomplished with detailed documentation, code comment explanations, and easy to use functions.</a:t>
            </a:r>
          </a:p>
          <a:p>
            <a:pPr marL="400050" indent="-342900" algn="l" defTabSz="914400">
              <a:spcBef>
                <a:spcPts val="1500"/>
              </a:spcBef>
              <a:buFont typeface="Arial,Sans-Serif" panose="020B0604020202020204" pitchFamily="34" charset="0"/>
              <a:buChar char="•"/>
            </a:pPr>
            <a:r>
              <a:rPr lang="en-US" sz="2800" b="1">
                <a:latin typeface="Aptos"/>
                <a:ea typeface="Calibri"/>
                <a:cs typeface="Calibri"/>
              </a:rPr>
              <a:t>Performance</a:t>
            </a:r>
            <a:r>
              <a:rPr lang="en-US" sz="2400" b="1">
                <a:latin typeface="Aptos"/>
                <a:ea typeface="Calibri"/>
                <a:cs typeface="Calibri"/>
              </a:rPr>
              <a:t>: </a:t>
            </a:r>
            <a:r>
              <a:rPr lang="en-US">
                <a:latin typeface="Aptos"/>
                <a:ea typeface="Calibri"/>
                <a:cs typeface="Calibri"/>
              </a:rPr>
              <a:t>Of course, the game should run smoothly with no issues during gameplay. There should also be no issues once hosted on the KSU MC server with the other game modes. Code should be neat and efficient to highlight this.</a:t>
            </a:r>
          </a:p>
        </p:txBody>
      </p:sp>
    </p:spTree>
    <p:extLst>
      <p:ext uri="{BB962C8B-B14F-4D97-AF65-F5344CB8AC3E}">
        <p14:creationId xmlns:p14="http://schemas.microsoft.com/office/powerpoint/2010/main" val="3476378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E68822-A716-B706-D129-C908E9493F31}"/>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74C2AD13-054E-702E-083C-F74741B6E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4278"/>
            <a:ext cx="9143993" cy="127075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6D147D7-E13E-1AA0-32F3-D9288FFCE8B8}"/>
              </a:ext>
            </a:extLst>
          </p:cNvPr>
          <p:cNvSpPr>
            <a:spLocks noGrp="1"/>
          </p:cNvSpPr>
          <p:nvPr>
            <p:ph type="ctrTitle"/>
          </p:nvPr>
        </p:nvSpPr>
        <p:spPr>
          <a:xfrm>
            <a:off x="-838" y="-1332"/>
            <a:ext cx="9146178" cy="1268029"/>
          </a:xfrm>
        </p:spPr>
        <p:txBody>
          <a:bodyPr vert="horz" lIns="91440" tIns="45720" rIns="91440" bIns="45720" rtlCol="0" anchor="ctr">
            <a:noAutofit/>
          </a:bodyPr>
          <a:lstStyle/>
          <a:p>
            <a:pPr defTabSz="914400"/>
            <a:r>
              <a:rPr lang="en-US" sz="4800" b="1">
                <a:solidFill>
                  <a:schemeClr val="bg1"/>
                </a:solidFill>
                <a:latin typeface="Aptos"/>
              </a:rPr>
              <a:t>A&amp;D – Architectural Drawings</a:t>
            </a:r>
            <a:endParaRPr lang="en-US" sz="4800" b="1">
              <a:solidFill>
                <a:schemeClr val="bg1"/>
              </a:solidFill>
              <a:latin typeface="Aptos"/>
              <a:ea typeface="Calibri Light"/>
              <a:cs typeface="Calibri Light"/>
            </a:endParaRPr>
          </a:p>
        </p:txBody>
      </p:sp>
      <p:sp>
        <p:nvSpPr>
          <p:cNvPr id="3" name="Subtitle 2">
            <a:extLst>
              <a:ext uri="{FF2B5EF4-FFF2-40B4-BE49-F238E27FC236}">
                <a16:creationId xmlns:a16="http://schemas.microsoft.com/office/drawing/2014/main" id="{5A7CBC52-0311-37A3-A326-4B2330B71C33}"/>
              </a:ext>
            </a:extLst>
          </p:cNvPr>
          <p:cNvSpPr>
            <a:spLocks noGrp="1"/>
          </p:cNvSpPr>
          <p:nvPr>
            <p:ph type="subTitle" idx="1"/>
          </p:nvPr>
        </p:nvSpPr>
        <p:spPr>
          <a:xfrm>
            <a:off x="1689" y="1269135"/>
            <a:ext cx="9140613" cy="3873301"/>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rmAutofit/>
          </a:bodyPr>
          <a:lstStyle/>
          <a:p>
            <a:pPr marL="57150" algn="l" defTabSz="914400">
              <a:spcBef>
                <a:spcPts val="1500"/>
              </a:spcBef>
            </a:pPr>
            <a:r>
              <a:rPr lang="en-US" sz="2400" b="1">
                <a:latin typeface="Aptos"/>
              </a:rPr>
              <a:t>     </a:t>
            </a:r>
          </a:p>
        </p:txBody>
      </p:sp>
      <p:pic>
        <p:nvPicPr>
          <p:cNvPr id="2" name="Picture 1" descr="Logic_General.png">
            <a:extLst>
              <a:ext uri="{FF2B5EF4-FFF2-40B4-BE49-F238E27FC236}">
                <a16:creationId xmlns:a16="http://schemas.microsoft.com/office/drawing/2014/main" id="{94B0936D-A2E2-7B6F-E089-53C24D364047}"/>
              </a:ext>
            </a:extLst>
          </p:cNvPr>
          <p:cNvPicPr>
            <a:picLocks noChangeAspect="1"/>
          </p:cNvPicPr>
          <p:nvPr/>
        </p:nvPicPr>
        <p:blipFill>
          <a:blip r:embed="rId3"/>
          <a:stretch>
            <a:fillRect/>
          </a:stretch>
        </p:blipFill>
        <p:spPr>
          <a:xfrm>
            <a:off x="2669720" y="1653239"/>
            <a:ext cx="6373245" cy="2958591"/>
          </a:xfrm>
          <a:prstGeom prst="rect">
            <a:avLst/>
          </a:prstGeom>
        </p:spPr>
      </p:pic>
      <p:sp>
        <p:nvSpPr>
          <p:cNvPr id="4" name="TextBox 3">
            <a:extLst>
              <a:ext uri="{FF2B5EF4-FFF2-40B4-BE49-F238E27FC236}">
                <a16:creationId xmlns:a16="http://schemas.microsoft.com/office/drawing/2014/main" id="{0CD42A31-227A-EF72-24D9-C511A3630DB9}"/>
              </a:ext>
            </a:extLst>
          </p:cNvPr>
          <p:cNvSpPr txBox="1"/>
          <p:nvPr/>
        </p:nvSpPr>
        <p:spPr>
          <a:xfrm>
            <a:off x="0" y="1262054"/>
            <a:ext cx="2588076" cy="388115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000" b="1">
                <a:latin typeface="Aptos"/>
                <a:ea typeface="Calibri"/>
                <a:cs typeface="Calibri"/>
              </a:rPr>
              <a:t>Please refer to the GitHub Page for more Architectural Drawings.</a:t>
            </a:r>
          </a:p>
          <a:p>
            <a:pPr algn="ctr"/>
            <a:endParaRPr lang="en-US" sz="2000" b="1">
              <a:latin typeface="Aptos"/>
              <a:ea typeface="Calibri"/>
              <a:cs typeface="Calibri"/>
            </a:endParaRPr>
          </a:p>
          <a:p>
            <a:pPr algn="ctr"/>
            <a:r>
              <a:rPr lang="en-US" sz="2000" b="1">
                <a:latin typeface="Aptos"/>
                <a:ea typeface="Calibri"/>
                <a:cs typeface="Calibri"/>
              </a:rPr>
              <a:t>There are 6 total that are large enough to all take a slide while ensuring legibility.</a:t>
            </a:r>
            <a:br>
              <a:rPr lang="en-US" sz="2000" b="1">
                <a:latin typeface="Aptos"/>
                <a:ea typeface="Calibri"/>
                <a:cs typeface="Calibri"/>
              </a:rPr>
            </a:br>
            <a:br>
              <a:rPr lang="en-US" sz="2000" b="1">
                <a:latin typeface="Aptos"/>
                <a:ea typeface="Calibri"/>
                <a:cs typeface="Calibri"/>
              </a:rPr>
            </a:br>
            <a:r>
              <a:rPr lang="en-US" sz="2000" b="1">
                <a:latin typeface="Aptos"/>
                <a:ea typeface="Calibri"/>
                <a:cs typeface="Calibri"/>
              </a:rPr>
              <a:t>As a sample, this is the General Logic.</a:t>
            </a:r>
          </a:p>
        </p:txBody>
      </p:sp>
    </p:spTree>
    <p:extLst>
      <p:ext uri="{BB962C8B-B14F-4D97-AF65-F5344CB8AC3E}">
        <p14:creationId xmlns:p14="http://schemas.microsoft.com/office/powerpoint/2010/main" val="2898133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51D9F7-F6F3-5FBD-A099-33DA9FCA6F26}"/>
            </a:ext>
          </a:extLst>
        </p:cNvPr>
        <p:cNvGrpSpPr/>
        <p:nvPr/>
      </p:nvGrpSpPr>
      <p:grpSpPr>
        <a:xfrm>
          <a:off x="0" y="0"/>
          <a:ext cx="0" cy="0"/>
          <a:chOff x="0" y="0"/>
          <a:chExt cx="0" cy="0"/>
        </a:xfrm>
      </p:grpSpPr>
      <p:sp>
        <p:nvSpPr>
          <p:cNvPr id="19" name="Subtitle 2">
            <a:extLst>
              <a:ext uri="{FF2B5EF4-FFF2-40B4-BE49-F238E27FC236}">
                <a16:creationId xmlns:a16="http://schemas.microsoft.com/office/drawing/2014/main" id="{6DD997DB-472C-824A-AA45-684EFAD4B301}"/>
              </a:ext>
            </a:extLst>
          </p:cNvPr>
          <p:cNvSpPr>
            <a:spLocks noGrp="1"/>
          </p:cNvSpPr>
          <p:nvPr>
            <p:ph type="subTitle" idx="1"/>
          </p:nvPr>
        </p:nvSpPr>
        <p:spPr>
          <a:xfrm>
            <a:off x="1689" y="1260970"/>
            <a:ext cx="9140613" cy="3873301"/>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rmAutofit/>
          </a:bodyPr>
          <a:lstStyle/>
          <a:p>
            <a:pPr marL="57150" algn="l" defTabSz="914400">
              <a:spcBef>
                <a:spcPts val="1500"/>
              </a:spcBef>
            </a:pPr>
            <a:r>
              <a:rPr lang="en-US" sz="2400" b="1">
                <a:latin typeface="Aptos"/>
              </a:rPr>
              <a:t>     </a:t>
            </a:r>
          </a:p>
        </p:txBody>
      </p:sp>
      <p:sp>
        <p:nvSpPr>
          <p:cNvPr id="21" name="Rectangle 20">
            <a:extLst>
              <a:ext uri="{FF2B5EF4-FFF2-40B4-BE49-F238E27FC236}">
                <a16:creationId xmlns:a16="http://schemas.microsoft.com/office/drawing/2014/main" id="{ECDCC57C-4C60-AE07-D584-3A0A3DCA6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4278"/>
            <a:ext cx="9143993" cy="127075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716A0455-2C33-8ACA-8E63-F049609A7768}"/>
              </a:ext>
            </a:extLst>
          </p:cNvPr>
          <p:cNvSpPr>
            <a:spLocks noGrp="1"/>
          </p:cNvSpPr>
          <p:nvPr>
            <p:ph type="ctrTitle"/>
          </p:nvPr>
        </p:nvSpPr>
        <p:spPr>
          <a:xfrm>
            <a:off x="-838" y="-1332"/>
            <a:ext cx="9146178" cy="1268029"/>
          </a:xfrm>
        </p:spPr>
        <p:txBody>
          <a:bodyPr vert="horz" lIns="91440" tIns="45720" rIns="91440" bIns="45720" rtlCol="0" anchor="ctr">
            <a:noAutofit/>
          </a:bodyPr>
          <a:lstStyle/>
          <a:p>
            <a:pPr defTabSz="914400"/>
            <a:r>
              <a:rPr lang="en-US" sz="4800" b="1">
                <a:solidFill>
                  <a:schemeClr val="bg1"/>
                </a:solidFill>
                <a:latin typeface="Aptos"/>
              </a:rPr>
              <a:t>A&amp;D – Database Connection</a:t>
            </a:r>
            <a:endParaRPr lang="en-US" sz="4800" b="1">
              <a:solidFill>
                <a:schemeClr val="bg1"/>
              </a:solidFill>
              <a:latin typeface="Aptos"/>
              <a:ea typeface="Calibri Light"/>
              <a:cs typeface="Calibri Light"/>
            </a:endParaRPr>
          </a:p>
        </p:txBody>
      </p:sp>
      <p:pic>
        <p:nvPicPr>
          <p:cNvPr id="2" name="Picture 1" descr="A screenshot of a video game&#10;&#10;AI-generated content may be incorrect.">
            <a:extLst>
              <a:ext uri="{FF2B5EF4-FFF2-40B4-BE49-F238E27FC236}">
                <a16:creationId xmlns:a16="http://schemas.microsoft.com/office/drawing/2014/main" id="{45F4C48E-5257-3585-4681-332C45A6E953}"/>
              </a:ext>
            </a:extLst>
          </p:cNvPr>
          <p:cNvPicPr>
            <a:picLocks noChangeAspect="1"/>
          </p:cNvPicPr>
          <p:nvPr/>
        </p:nvPicPr>
        <p:blipFill>
          <a:blip r:embed="rId3"/>
          <a:srcRect l="14209" t="15897" r="13941" b="11755"/>
          <a:stretch/>
        </p:blipFill>
        <p:spPr>
          <a:xfrm>
            <a:off x="1820635" y="1260324"/>
            <a:ext cx="7321070" cy="3872554"/>
          </a:xfrm>
          <a:prstGeom prst="rect">
            <a:avLst/>
          </a:prstGeom>
        </p:spPr>
      </p:pic>
      <p:sp>
        <p:nvSpPr>
          <p:cNvPr id="20" name="TextBox 4">
            <a:extLst>
              <a:ext uri="{FF2B5EF4-FFF2-40B4-BE49-F238E27FC236}">
                <a16:creationId xmlns:a16="http://schemas.microsoft.com/office/drawing/2014/main" id="{612DCE71-422F-9E71-E761-4F7B72606791}"/>
              </a:ext>
            </a:extLst>
          </p:cNvPr>
          <p:cNvSpPr txBox="1"/>
          <p:nvPr/>
        </p:nvSpPr>
        <p:spPr>
          <a:xfrm>
            <a:off x="0" y="1262054"/>
            <a:ext cx="1812470" cy="44396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7150" algn="ctr">
              <a:spcBef>
                <a:spcPts val="500"/>
              </a:spcBef>
            </a:pPr>
            <a:r>
              <a:rPr lang="en-US" sz="2400" b="1" u="sng">
                <a:latin typeface="Aptos"/>
                <a:ea typeface="Calibri"/>
                <a:cs typeface="Calibri"/>
              </a:rPr>
              <a:t>SQLite</a:t>
            </a:r>
            <a:r>
              <a:rPr lang="en-US" sz="2400" b="1">
                <a:latin typeface="Aptos"/>
                <a:ea typeface="Calibri"/>
                <a:cs typeface="Calibri"/>
              </a:rPr>
              <a:t> </a:t>
            </a:r>
            <a:endParaRPr lang="en-US" sz="2400">
              <a:latin typeface="Aptos"/>
              <a:ea typeface="Calibri"/>
              <a:cs typeface="Calibri"/>
            </a:endParaRPr>
          </a:p>
          <a:p>
            <a:pPr marL="57150">
              <a:spcBef>
                <a:spcPts val="500"/>
              </a:spcBef>
            </a:pPr>
            <a:r>
              <a:rPr lang="en-US" sz="1200">
                <a:latin typeface="Aptos"/>
                <a:ea typeface="Calibri"/>
                <a:cs typeface="Calibri"/>
              </a:rPr>
              <a:t>Lightweight, free, and easy to implement</a:t>
            </a:r>
          </a:p>
          <a:p>
            <a:pPr algn="ctr">
              <a:spcBef>
                <a:spcPts val="1500"/>
              </a:spcBef>
              <a:buFont typeface="Calibri"/>
            </a:pPr>
            <a:r>
              <a:rPr lang="en-US" sz="2000" b="1" u="sng">
                <a:latin typeface="Aptos"/>
                <a:ea typeface="Calibri"/>
                <a:cs typeface="Calibri"/>
              </a:rPr>
              <a:t>Game Data</a:t>
            </a:r>
          </a:p>
          <a:p>
            <a:pPr marL="0" lvl="1">
              <a:spcBef>
                <a:spcPts val="500"/>
              </a:spcBef>
            </a:pPr>
            <a:r>
              <a:rPr lang="en-US" sz="1200">
                <a:latin typeface="Aptos"/>
                <a:ea typeface="Calibri"/>
                <a:cs typeface="Calibri"/>
              </a:rPr>
              <a:t>Collected for User Concurrency and Data Tracking for the game's leaderboard system</a:t>
            </a:r>
          </a:p>
          <a:p>
            <a:pPr marL="0" lvl="1" algn="ctr">
              <a:spcBef>
                <a:spcPts val="1500"/>
              </a:spcBef>
            </a:pPr>
            <a:r>
              <a:rPr lang="en-US" sz="2000" b="1" u="sng">
                <a:latin typeface="Aptos"/>
                <a:ea typeface="Calibri"/>
                <a:cs typeface="Calibri"/>
              </a:rPr>
              <a:t>Leaderboards</a:t>
            </a:r>
          </a:p>
          <a:p>
            <a:pPr marL="0" lvl="1" indent="137160">
              <a:spcBef>
                <a:spcPts val="500"/>
              </a:spcBef>
              <a:buFont typeface="Arial"/>
              <a:buChar char="•"/>
            </a:pPr>
            <a:r>
              <a:rPr lang="en-US" sz="1200">
                <a:latin typeface="Aptos"/>
                <a:ea typeface="Calibri"/>
                <a:cs typeface="Calibri"/>
              </a:rPr>
              <a:t>Gold Spent</a:t>
            </a:r>
            <a:endParaRPr lang="en-US" sz="1200" b="1">
              <a:latin typeface="Aptos"/>
              <a:ea typeface="Calibri"/>
              <a:cs typeface="Calibri"/>
            </a:endParaRPr>
          </a:p>
          <a:p>
            <a:pPr marL="0" lvl="1" indent="137160">
              <a:spcBef>
                <a:spcPts val="500"/>
              </a:spcBef>
              <a:buFont typeface="Arial"/>
              <a:buChar char="•"/>
            </a:pPr>
            <a:r>
              <a:rPr lang="en-US" sz="1200">
                <a:latin typeface="Aptos"/>
                <a:ea typeface="Calibri"/>
                <a:cs typeface="Calibri"/>
              </a:rPr>
              <a:t>Gold Gained</a:t>
            </a:r>
            <a:endParaRPr lang="en-US" sz="1200" b="1">
              <a:latin typeface="Aptos"/>
              <a:ea typeface="Calibri"/>
              <a:cs typeface="Calibri"/>
            </a:endParaRPr>
          </a:p>
          <a:p>
            <a:pPr marL="0" lvl="1" indent="137160">
              <a:spcBef>
                <a:spcPts val="500"/>
              </a:spcBef>
              <a:buFont typeface="Arial"/>
              <a:buChar char="•"/>
            </a:pPr>
            <a:r>
              <a:rPr lang="en-US" sz="1200">
                <a:latin typeface="Aptos"/>
                <a:ea typeface="Calibri"/>
                <a:cs typeface="Calibri"/>
              </a:rPr>
              <a:t>Games Played</a:t>
            </a:r>
            <a:endParaRPr lang="en-US" sz="1200" b="1">
              <a:latin typeface="Aptos"/>
              <a:ea typeface="Calibri"/>
              <a:cs typeface="Calibri"/>
            </a:endParaRPr>
          </a:p>
          <a:p>
            <a:pPr marL="0" lvl="1" indent="137160">
              <a:spcBef>
                <a:spcPts val="500"/>
              </a:spcBef>
              <a:buFont typeface="Arial"/>
              <a:buChar char="•"/>
            </a:pPr>
            <a:r>
              <a:rPr lang="en-US" sz="1200">
                <a:latin typeface="Aptos"/>
                <a:ea typeface="Calibri"/>
                <a:cs typeface="Calibri"/>
              </a:rPr>
              <a:t>Fastest Completion </a:t>
            </a:r>
            <a:endParaRPr lang="en-US" sz="1200" b="1">
              <a:latin typeface="Aptos"/>
              <a:ea typeface="Calibri"/>
              <a:cs typeface="Calibri"/>
            </a:endParaRPr>
          </a:p>
          <a:p>
            <a:pPr marL="0" lvl="1" indent="137160">
              <a:spcBef>
                <a:spcPts val="500"/>
              </a:spcBef>
              <a:buFont typeface="Arial"/>
              <a:buChar char="•"/>
            </a:pPr>
            <a:r>
              <a:rPr lang="en-US" sz="1200">
                <a:latin typeface="Aptos"/>
                <a:ea typeface="Calibri"/>
                <a:cs typeface="Calibri"/>
              </a:rPr>
              <a:t>Total Upgrades Bought</a:t>
            </a:r>
            <a:endParaRPr lang="en-US" sz="1200" b="1">
              <a:latin typeface="Aptos"/>
              <a:ea typeface="Calibri"/>
              <a:cs typeface="Calibri"/>
            </a:endParaRPr>
          </a:p>
          <a:p>
            <a:pPr>
              <a:spcBef>
                <a:spcPts val="500"/>
              </a:spcBef>
              <a:buFont typeface="Calibri"/>
            </a:pPr>
            <a:endParaRPr lang="en-US" sz="1200" b="1">
              <a:latin typeface="Aptos"/>
              <a:ea typeface="Calibri"/>
              <a:cs typeface="Calibri"/>
            </a:endParaRPr>
          </a:p>
          <a:p>
            <a:pPr algn="ctr">
              <a:spcBef>
                <a:spcPts val="500"/>
              </a:spcBef>
            </a:pPr>
            <a:endParaRPr lang="en-US" sz="1200" b="1">
              <a:latin typeface="Aptos"/>
              <a:ea typeface="Calibri"/>
              <a:cs typeface="Calibri"/>
            </a:endParaRPr>
          </a:p>
        </p:txBody>
      </p:sp>
    </p:spTree>
    <p:extLst>
      <p:ext uri="{BB962C8B-B14F-4D97-AF65-F5344CB8AC3E}">
        <p14:creationId xmlns:p14="http://schemas.microsoft.com/office/powerpoint/2010/main" val="522469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60E277-DC6C-59E9-BE9E-A039FF0696DE}"/>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60779AD0-86F5-F2A1-C7FB-3111FF8AD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F5C4E7-A0F5-F000-4908-9C5684BD09D4}"/>
              </a:ext>
            </a:extLst>
          </p:cNvPr>
          <p:cNvSpPr>
            <a:spLocks noGrp="1"/>
          </p:cNvSpPr>
          <p:nvPr>
            <p:ph type="ctrTitle"/>
          </p:nvPr>
        </p:nvSpPr>
        <p:spPr>
          <a:xfrm>
            <a:off x="1685125" y="1583861"/>
            <a:ext cx="5430419" cy="2216206"/>
          </a:xfrm>
        </p:spPr>
        <p:txBody>
          <a:bodyPr vert="horz" lIns="91440" tIns="45720" rIns="91440" bIns="45720" rtlCol="0" anchor="ctr">
            <a:normAutofit/>
          </a:bodyPr>
          <a:lstStyle/>
          <a:p>
            <a:pPr defTabSz="914400"/>
            <a:r>
              <a:rPr lang="en-US" sz="6600" b="1">
                <a:solidFill>
                  <a:schemeClr val="bg1"/>
                </a:solidFill>
                <a:latin typeface="Aptos"/>
              </a:rPr>
              <a:t>Development</a:t>
            </a:r>
            <a:endParaRPr lang="en-US" b="1">
              <a:solidFill>
                <a:schemeClr val="bg1"/>
              </a:solidFill>
              <a:latin typeface="Aptos"/>
              <a:ea typeface="Calibri Light"/>
              <a:cs typeface="Calibri Light"/>
            </a:endParaRPr>
          </a:p>
        </p:txBody>
      </p:sp>
      <p:sp>
        <p:nvSpPr>
          <p:cNvPr id="41" name="Rectangle 40">
            <a:extLst>
              <a:ext uri="{FF2B5EF4-FFF2-40B4-BE49-F238E27FC236}">
                <a16:creationId xmlns:a16="http://schemas.microsoft.com/office/drawing/2014/main" id="{F1F4710B-9C0F-3D22-5425-B6D7178B8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6747A6BA-6AFB-7B30-5AAA-74365E5C83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799424" y="1412730"/>
            <a:ext cx="5201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4B64764-0DCF-4779-20C6-C37D941FBE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799424" y="3800067"/>
            <a:ext cx="5201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201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7F7687-A98F-5BF6-E692-95CB71430730}"/>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72E540DC-C2BB-B57E-485D-691804F79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4278"/>
            <a:ext cx="9143993" cy="127075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136348-6182-49C6-CD45-0DD01EC91032}"/>
              </a:ext>
            </a:extLst>
          </p:cNvPr>
          <p:cNvSpPr>
            <a:spLocks noGrp="1"/>
          </p:cNvSpPr>
          <p:nvPr>
            <p:ph type="ctrTitle"/>
          </p:nvPr>
        </p:nvSpPr>
        <p:spPr>
          <a:xfrm>
            <a:off x="-838" y="-1332"/>
            <a:ext cx="9146178" cy="1268029"/>
          </a:xfrm>
        </p:spPr>
        <p:txBody>
          <a:bodyPr vert="horz" lIns="91440" tIns="45720" rIns="91440" bIns="45720" rtlCol="0" anchor="ctr">
            <a:noAutofit/>
          </a:bodyPr>
          <a:lstStyle/>
          <a:p>
            <a:pPr defTabSz="914400"/>
            <a:r>
              <a:rPr lang="en-US" sz="3800" b="1">
                <a:solidFill>
                  <a:schemeClr val="bg1"/>
                </a:solidFill>
                <a:latin typeface="Aptos"/>
              </a:rPr>
              <a:t>Development – Planning &amp; GDD</a:t>
            </a:r>
            <a:endParaRPr lang="en-US" sz="3800" b="1">
              <a:solidFill>
                <a:schemeClr val="bg1"/>
              </a:solidFill>
              <a:ea typeface="Calibri Light" panose="020F0302020204030204"/>
              <a:cs typeface="Calibri Light" panose="020F0302020204030204"/>
            </a:endParaRPr>
          </a:p>
        </p:txBody>
      </p:sp>
      <p:sp>
        <p:nvSpPr>
          <p:cNvPr id="4" name="Subtitle 2">
            <a:extLst>
              <a:ext uri="{FF2B5EF4-FFF2-40B4-BE49-F238E27FC236}">
                <a16:creationId xmlns:a16="http://schemas.microsoft.com/office/drawing/2014/main" id="{3A9ABDDF-9A82-C7FE-1486-33F6567BFDC5}"/>
              </a:ext>
            </a:extLst>
          </p:cNvPr>
          <p:cNvSpPr>
            <a:spLocks noGrp="1"/>
          </p:cNvSpPr>
          <p:nvPr>
            <p:ph type="subTitle" idx="1"/>
          </p:nvPr>
        </p:nvSpPr>
        <p:spPr>
          <a:xfrm>
            <a:off x="1689" y="1269135"/>
            <a:ext cx="9140613" cy="3873301"/>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lnSpcReduction="10000"/>
          </a:bodyPr>
          <a:lstStyle/>
          <a:p>
            <a:pPr marL="400050" indent="-342900" algn="l" defTabSz="914400">
              <a:spcBef>
                <a:spcPts val="500"/>
              </a:spcBef>
              <a:buChar char="•"/>
            </a:pPr>
            <a:r>
              <a:rPr lang="en-US" sz="2400" b="1">
                <a:latin typeface="Aptos"/>
              </a:rPr>
              <a:t>Project Plan</a:t>
            </a:r>
          </a:p>
          <a:p>
            <a:pPr marL="742950" lvl="1" indent="-342900" algn="l" defTabSz="914400">
              <a:spcBef>
                <a:spcPts val="500"/>
              </a:spcBef>
              <a:buFont typeface="Courier New" panose="020B0604020202020204" pitchFamily="34" charset="0"/>
              <a:buChar char="o"/>
            </a:pPr>
            <a:r>
              <a:rPr lang="en-US" sz="1800" b="1">
                <a:latin typeface="Aptos"/>
              </a:rPr>
              <a:t>Timeline:</a:t>
            </a:r>
            <a:r>
              <a:rPr lang="en-US" sz="2100" b="1">
                <a:latin typeface="Aptos"/>
              </a:rPr>
              <a:t> </a:t>
            </a:r>
            <a:r>
              <a:rPr lang="en-US" sz="1600">
                <a:latin typeface="Aptos"/>
              </a:rPr>
              <a:t>Class &amp; Sponsor tasks</a:t>
            </a:r>
          </a:p>
          <a:p>
            <a:pPr marL="742950" lvl="1" indent="-342900" algn="l" defTabSz="914400">
              <a:spcBef>
                <a:spcPts val="500"/>
              </a:spcBef>
              <a:buFont typeface="Courier New" panose="020B0604020202020204" pitchFamily="34" charset="0"/>
              <a:buChar char="o"/>
            </a:pPr>
            <a:r>
              <a:rPr lang="en-US" sz="1800" b="1">
                <a:latin typeface="Aptos"/>
              </a:rPr>
              <a:t>Time Approximation:</a:t>
            </a:r>
            <a:r>
              <a:rPr lang="en-US" sz="1600" b="1">
                <a:latin typeface="Aptos"/>
              </a:rPr>
              <a:t> </a:t>
            </a:r>
            <a:r>
              <a:rPr lang="en-US" sz="1600">
                <a:latin typeface="Aptos"/>
              </a:rPr>
              <a:t>Gantt Chart</a:t>
            </a:r>
          </a:p>
          <a:p>
            <a:pPr marL="742950" lvl="1" indent="-342900" algn="l" defTabSz="914400">
              <a:spcBef>
                <a:spcPts val="500"/>
              </a:spcBef>
              <a:buFont typeface="Courier New" panose="020B0604020202020204" pitchFamily="34" charset="0"/>
              <a:buChar char="o"/>
            </a:pPr>
            <a:r>
              <a:rPr lang="en-US" sz="1800" b="1">
                <a:latin typeface="Aptos"/>
              </a:rPr>
              <a:t>Generation Information:</a:t>
            </a:r>
            <a:r>
              <a:rPr lang="en-US" sz="1600">
                <a:latin typeface="Aptos"/>
              </a:rPr>
              <a:t> How to create the game</a:t>
            </a:r>
          </a:p>
          <a:p>
            <a:pPr marL="742950" lvl="1" indent="-342900" algn="l" defTabSz="914400">
              <a:spcBef>
                <a:spcPts val="500"/>
              </a:spcBef>
              <a:buFont typeface="Courier New" panose="020B0604020202020204" pitchFamily="34" charset="0"/>
              <a:buChar char="o"/>
            </a:pPr>
            <a:r>
              <a:rPr lang="en-US" sz="1800" b="1">
                <a:latin typeface="Aptos"/>
              </a:rPr>
              <a:t>Meetings:</a:t>
            </a:r>
            <a:r>
              <a:rPr lang="en-US" sz="1600">
                <a:latin typeface="Aptos"/>
              </a:rPr>
              <a:t> Established team communication and sponsor meetings</a:t>
            </a:r>
            <a:endParaRPr lang="en-US" sz="1600">
              <a:latin typeface="Aptos"/>
              <a:ea typeface="Calibri"/>
              <a:cs typeface="Calibri"/>
            </a:endParaRPr>
          </a:p>
          <a:p>
            <a:pPr marL="742950" lvl="1" indent="-342900" algn="l" defTabSz="914400">
              <a:spcBef>
                <a:spcPts val="500"/>
              </a:spcBef>
              <a:buFont typeface="Courier New" panose="020B0604020202020204" pitchFamily="34" charset="0"/>
              <a:buChar char="o"/>
            </a:pPr>
            <a:r>
              <a:rPr lang="en-US" sz="1800" b="1">
                <a:latin typeface="Aptos"/>
              </a:rPr>
              <a:t>Version Control:</a:t>
            </a:r>
            <a:r>
              <a:rPr lang="en-US" sz="1600" b="1">
                <a:latin typeface="Aptos"/>
              </a:rPr>
              <a:t> </a:t>
            </a:r>
            <a:r>
              <a:rPr lang="en-US" sz="1600">
                <a:latin typeface="Aptos"/>
              </a:rPr>
              <a:t>GitHub through the </a:t>
            </a:r>
            <a:r>
              <a:rPr lang="en-US" sz="1600" err="1">
                <a:latin typeface="Aptos"/>
              </a:rPr>
              <a:t>KSUBlocksTD</a:t>
            </a:r>
            <a:r>
              <a:rPr lang="en-US" sz="1600">
                <a:latin typeface="Aptos"/>
              </a:rPr>
              <a:t> Organization Account</a:t>
            </a:r>
          </a:p>
          <a:p>
            <a:pPr marL="400050" lvl="1" algn="l" defTabSz="914400">
              <a:spcBef>
                <a:spcPts val="500"/>
              </a:spcBef>
            </a:pPr>
            <a:endParaRPr lang="en-US" sz="1600">
              <a:latin typeface="Aptos"/>
            </a:endParaRPr>
          </a:p>
          <a:p>
            <a:pPr marL="400050" indent="-342900" algn="l" defTabSz="914400">
              <a:spcBef>
                <a:spcPts val="500"/>
              </a:spcBef>
              <a:buFont typeface="Arial" panose="020B0604020202020204" pitchFamily="34" charset="0"/>
              <a:buChar char="•"/>
            </a:pPr>
            <a:r>
              <a:rPr lang="en-US" sz="2400" b="1">
                <a:latin typeface="Aptos"/>
              </a:rPr>
              <a:t>Game Design Document</a:t>
            </a:r>
          </a:p>
          <a:p>
            <a:pPr marL="742950" lvl="1" indent="-342900" algn="l" defTabSz="914400">
              <a:spcBef>
                <a:spcPts val="500"/>
              </a:spcBef>
              <a:buFont typeface="Courier New" panose="020B0604020202020204" pitchFamily="34" charset="0"/>
              <a:buChar char="o"/>
            </a:pPr>
            <a:r>
              <a:rPr lang="en-US" sz="1800" b="1">
                <a:latin typeface="Aptos"/>
              </a:rPr>
              <a:t>"Creating the project on paper"</a:t>
            </a:r>
          </a:p>
          <a:p>
            <a:pPr marL="1085850" lvl="2" indent="-342900" algn="l" defTabSz="914400">
              <a:spcBef>
                <a:spcPts val="500"/>
              </a:spcBef>
              <a:buFont typeface="Wingdings" panose="020B0604020202020204" pitchFamily="34" charset="0"/>
              <a:buChar char="§"/>
            </a:pPr>
            <a:r>
              <a:rPr lang="en-US" sz="1450">
                <a:latin typeface="Aptos"/>
              </a:rPr>
              <a:t>Detailed game mechanics and how they would function</a:t>
            </a:r>
          </a:p>
          <a:p>
            <a:pPr marL="1085850" lvl="2" indent="-342900" algn="l" defTabSz="914400">
              <a:spcBef>
                <a:spcPts val="500"/>
              </a:spcBef>
              <a:buFont typeface="Wingdings" panose="020B0604020202020204" pitchFamily="34" charset="0"/>
              <a:buChar char="§"/>
            </a:pPr>
            <a:r>
              <a:rPr lang="en-US" sz="1450">
                <a:latin typeface="Aptos"/>
              </a:rPr>
              <a:t>Rough ideas designed for maps, mobs, players, and overall gameplay</a:t>
            </a:r>
          </a:p>
          <a:p>
            <a:pPr marL="1085850" lvl="2" indent="-342900" algn="l" defTabSz="914400">
              <a:spcBef>
                <a:spcPts val="500"/>
              </a:spcBef>
              <a:buFont typeface="Wingdings" panose="020B0604020202020204" pitchFamily="34" charset="0"/>
              <a:buChar char="§"/>
            </a:pPr>
            <a:r>
              <a:rPr lang="en-US" sz="1450">
                <a:latin typeface="Aptos"/>
              </a:rPr>
              <a:t>Commands and architecture of the game laid out</a:t>
            </a:r>
          </a:p>
          <a:p>
            <a:pPr marL="1085850" lvl="2" indent="-342900" algn="l" defTabSz="914400">
              <a:spcBef>
                <a:spcPts val="500"/>
              </a:spcBef>
              <a:buFont typeface="Wingdings" panose="020B0604020202020204" pitchFamily="34" charset="0"/>
              <a:buChar char="§"/>
            </a:pPr>
            <a:r>
              <a:rPr lang="en-US" sz="1450">
                <a:latin typeface="Aptos"/>
              </a:rPr>
              <a:t>Resources and constraints required for our design</a:t>
            </a:r>
          </a:p>
        </p:txBody>
      </p:sp>
    </p:spTree>
    <p:extLst>
      <p:ext uri="{BB962C8B-B14F-4D97-AF65-F5344CB8AC3E}">
        <p14:creationId xmlns:p14="http://schemas.microsoft.com/office/powerpoint/2010/main" val="3354304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D3B18E-19E7-C44F-8B44-0474CAF7E850}"/>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08416B92-887A-270A-04BD-EA14DD276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4278"/>
            <a:ext cx="9143993" cy="127075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2E4D81E-8D12-7499-E933-2590599BC717}"/>
              </a:ext>
            </a:extLst>
          </p:cNvPr>
          <p:cNvSpPr>
            <a:spLocks noGrp="1"/>
          </p:cNvSpPr>
          <p:nvPr>
            <p:ph type="ctrTitle"/>
          </p:nvPr>
        </p:nvSpPr>
        <p:spPr>
          <a:xfrm>
            <a:off x="-838" y="-1332"/>
            <a:ext cx="9146178" cy="1268029"/>
          </a:xfrm>
        </p:spPr>
        <p:txBody>
          <a:bodyPr vert="horz" lIns="91440" tIns="45720" rIns="91440" bIns="45720" rtlCol="0" anchor="ctr">
            <a:noAutofit/>
          </a:bodyPr>
          <a:lstStyle/>
          <a:p>
            <a:pPr defTabSz="914400"/>
            <a:r>
              <a:rPr lang="en-US" sz="3800" b="1">
                <a:solidFill>
                  <a:schemeClr val="bg1"/>
                </a:solidFill>
                <a:latin typeface="Aptos"/>
              </a:rPr>
              <a:t>Development – Gameplay &amp; Mechanics</a:t>
            </a:r>
            <a:endParaRPr lang="en-US" sz="3800" b="1">
              <a:solidFill>
                <a:schemeClr val="bg1"/>
              </a:solidFill>
              <a:ea typeface="Calibri Light" panose="020F0302020204030204"/>
              <a:cs typeface="Calibri Light" panose="020F0302020204030204"/>
            </a:endParaRPr>
          </a:p>
        </p:txBody>
      </p:sp>
      <p:sp>
        <p:nvSpPr>
          <p:cNvPr id="4" name="Subtitle 2">
            <a:extLst>
              <a:ext uri="{FF2B5EF4-FFF2-40B4-BE49-F238E27FC236}">
                <a16:creationId xmlns:a16="http://schemas.microsoft.com/office/drawing/2014/main" id="{8A001347-9A5B-FA8D-5CFE-49C1F73E63A9}"/>
              </a:ext>
            </a:extLst>
          </p:cNvPr>
          <p:cNvSpPr>
            <a:spLocks noGrp="1"/>
          </p:cNvSpPr>
          <p:nvPr>
            <p:ph type="subTitle" idx="1"/>
          </p:nvPr>
        </p:nvSpPr>
        <p:spPr>
          <a:xfrm>
            <a:off x="1689" y="1269135"/>
            <a:ext cx="9140613" cy="1424016"/>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rmAutofit/>
          </a:bodyPr>
          <a:lstStyle/>
          <a:p>
            <a:pPr marL="57150" defTabSz="914400">
              <a:spcBef>
                <a:spcPts val="500"/>
              </a:spcBef>
            </a:pPr>
            <a:r>
              <a:rPr lang="en-US" sz="2800" b="1">
                <a:latin typeface="Aptos"/>
              </a:rPr>
              <a:t>Gameplay</a:t>
            </a:r>
          </a:p>
          <a:p>
            <a:pPr marL="400050" indent="-342900" algn="l" defTabSz="914400">
              <a:spcBef>
                <a:spcPts val="500"/>
              </a:spcBef>
              <a:buChar char="•"/>
            </a:pPr>
            <a:r>
              <a:rPr lang="en-US">
                <a:latin typeface="Aptos"/>
              </a:rPr>
              <a:t>Designed with the style of Bloons Tower Defense as the main source of inspiration for towers (from the Tower Defense genre)</a:t>
            </a:r>
            <a:endParaRPr lang="en-US">
              <a:latin typeface="Calibri" panose="020F0502020204030204"/>
              <a:ea typeface="Calibri" panose="020F0502020204030204"/>
              <a:cs typeface="Calibri" panose="020F0502020204030204"/>
            </a:endParaRPr>
          </a:p>
          <a:p>
            <a:pPr marL="400050" indent="-342900" algn="l" defTabSz="914400">
              <a:spcBef>
                <a:spcPts val="500"/>
              </a:spcBef>
              <a:buChar char="•"/>
            </a:pPr>
            <a:r>
              <a:rPr lang="en-US">
                <a:latin typeface="Aptos"/>
              </a:rPr>
              <a:t>Contains elements of player combat elements similar to Sanctum 2.</a:t>
            </a:r>
            <a:endParaRPr lang="en-US" sz="1300">
              <a:latin typeface="Aptos"/>
              <a:ea typeface="Calibri"/>
              <a:cs typeface="Calibri"/>
            </a:endParaRPr>
          </a:p>
        </p:txBody>
      </p:sp>
      <p:sp>
        <p:nvSpPr>
          <p:cNvPr id="5" name="Subtitle 2">
            <a:extLst>
              <a:ext uri="{FF2B5EF4-FFF2-40B4-BE49-F238E27FC236}">
                <a16:creationId xmlns:a16="http://schemas.microsoft.com/office/drawing/2014/main" id="{8735142F-C352-8081-E7E7-8BA10F25EB2C}"/>
              </a:ext>
            </a:extLst>
          </p:cNvPr>
          <p:cNvSpPr txBox="1">
            <a:spLocks/>
          </p:cNvSpPr>
          <p:nvPr/>
        </p:nvSpPr>
        <p:spPr>
          <a:xfrm>
            <a:off x="-1032" y="2695163"/>
            <a:ext cx="9165105" cy="468795"/>
          </a:xfrm>
          <a:prstGeom prst="rect">
            <a:avLst/>
          </a:prstGeom>
          <a:solidFill>
            <a:schemeClr val="bg1">
              <a:lumMod val="75000"/>
            </a:schemeClr>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dk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dk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dk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9pPr>
          </a:lstStyle>
          <a:p>
            <a:pPr marL="57150" defTabSz="914400">
              <a:spcBef>
                <a:spcPts val="500"/>
              </a:spcBef>
            </a:pPr>
            <a:r>
              <a:rPr lang="en-US" sz="2800" b="1">
                <a:latin typeface="Aptos"/>
                <a:ea typeface="Calibri"/>
                <a:cs typeface="Calibri"/>
              </a:rPr>
              <a:t>Mechanics</a:t>
            </a:r>
            <a:endParaRPr lang="en-US" sz="2800">
              <a:latin typeface="Aptos"/>
              <a:ea typeface="Calibri"/>
              <a:cs typeface="Calibri"/>
            </a:endParaRPr>
          </a:p>
        </p:txBody>
      </p:sp>
      <p:sp>
        <p:nvSpPr>
          <p:cNvPr id="6" name="Subtitle 2">
            <a:extLst>
              <a:ext uri="{FF2B5EF4-FFF2-40B4-BE49-F238E27FC236}">
                <a16:creationId xmlns:a16="http://schemas.microsoft.com/office/drawing/2014/main" id="{913DEE23-C49D-8566-D482-48AA671023B5}"/>
              </a:ext>
            </a:extLst>
          </p:cNvPr>
          <p:cNvSpPr txBox="1">
            <a:spLocks/>
          </p:cNvSpPr>
          <p:nvPr/>
        </p:nvSpPr>
        <p:spPr>
          <a:xfrm>
            <a:off x="-1031" y="3168692"/>
            <a:ext cx="4511464" cy="1971023"/>
          </a:xfrm>
          <a:prstGeom prst="rect">
            <a:avLst/>
          </a:prstGeom>
          <a:solidFill>
            <a:schemeClr val="bg1">
              <a:lumMod val="75000"/>
            </a:schemeClr>
          </a:solidFill>
          <a:ln>
            <a:noFill/>
          </a:ln>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dk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dk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dk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9pPr>
          </a:lstStyle>
          <a:p>
            <a:pPr marL="342900" indent="-285750" algn="l" defTabSz="914400">
              <a:spcBef>
                <a:spcPts val="500"/>
              </a:spcBef>
              <a:buChar char="•"/>
            </a:pPr>
            <a:r>
              <a:rPr lang="en-US" sz="1600">
                <a:latin typeface="Aptos"/>
                <a:ea typeface="Calibri"/>
                <a:cs typeface="Calibri"/>
              </a:rPr>
              <a:t>Players have limited hearts</a:t>
            </a:r>
            <a:endParaRPr lang="en-US" sz="2400" b="1">
              <a:latin typeface="Aptos"/>
              <a:ea typeface="Calibri"/>
              <a:cs typeface="Calibri"/>
            </a:endParaRPr>
          </a:p>
          <a:p>
            <a:pPr marL="342900" indent="-285750" algn="l" defTabSz="914400">
              <a:spcBef>
                <a:spcPts val="500"/>
              </a:spcBef>
              <a:buFont typeface="Arial" panose="020B0604020202020204" pitchFamily="34" charset="0"/>
              <a:buChar char="•"/>
            </a:pPr>
            <a:r>
              <a:rPr lang="en-US" sz="1600">
                <a:latin typeface="Aptos"/>
                <a:ea typeface="Calibri"/>
                <a:cs typeface="Calibri"/>
              </a:rPr>
              <a:t>Hostile mobs enter the map, follow the path, and remove hearts from the player should they reach the end.</a:t>
            </a:r>
          </a:p>
          <a:p>
            <a:pPr marL="685800" lvl="1" indent="-182880" algn="l" defTabSz="914400">
              <a:lnSpc>
                <a:spcPct val="100000"/>
              </a:lnSpc>
              <a:spcBef>
                <a:spcPts val="500"/>
              </a:spcBef>
              <a:buFont typeface="Courier New" panose="020B0604020202020204" pitchFamily="34" charset="0"/>
              <a:buChar char="o"/>
            </a:pPr>
            <a:r>
              <a:rPr lang="en-US" sz="1300">
                <a:latin typeface="Aptos"/>
                <a:ea typeface="Calibri"/>
                <a:cs typeface="Calibri"/>
              </a:rPr>
              <a:t>Upon being defeated, they instead supply coins.</a:t>
            </a:r>
          </a:p>
          <a:p>
            <a:pPr marL="342900" indent="-285750" algn="l" defTabSz="914400">
              <a:spcBef>
                <a:spcPts val="500"/>
              </a:spcBef>
              <a:buFont typeface="Arial" panose="020B0604020202020204" pitchFamily="34" charset="0"/>
              <a:buChar char="•"/>
            </a:pPr>
            <a:r>
              <a:rPr lang="en-US" sz="1600">
                <a:latin typeface="Aptos"/>
                <a:ea typeface="Calibri"/>
                <a:cs typeface="Calibri"/>
              </a:rPr>
              <a:t>Players can set record scores to place themselves on the leaderboard</a:t>
            </a:r>
          </a:p>
        </p:txBody>
      </p:sp>
      <p:sp>
        <p:nvSpPr>
          <p:cNvPr id="7" name="Subtitle 2">
            <a:extLst>
              <a:ext uri="{FF2B5EF4-FFF2-40B4-BE49-F238E27FC236}">
                <a16:creationId xmlns:a16="http://schemas.microsoft.com/office/drawing/2014/main" id="{B3BC94EE-2913-5BD3-84C9-EB5FA17D66AB}"/>
              </a:ext>
            </a:extLst>
          </p:cNvPr>
          <p:cNvSpPr txBox="1">
            <a:spLocks/>
          </p:cNvSpPr>
          <p:nvPr/>
        </p:nvSpPr>
        <p:spPr>
          <a:xfrm>
            <a:off x="4489324" y="3168692"/>
            <a:ext cx="4674748" cy="1971023"/>
          </a:xfrm>
          <a:prstGeom prst="rect">
            <a:avLst/>
          </a:prstGeom>
          <a:solidFill>
            <a:schemeClr val="bg1">
              <a:lumMod val="75000"/>
            </a:schemeClr>
          </a:solidFill>
          <a:ln>
            <a:noFill/>
          </a:ln>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dk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dk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dk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9pPr>
          </a:lstStyle>
          <a:p>
            <a:pPr marL="342900" indent="-285750" algn="l">
              <a:lnSpc>
                <a:spcPts val="1650"/>
              </a:lnSpc>
              <a:buFont typeface="Arial,Sans-Serif"/>
              <a:buChar char="•"/>
            </a:pPr>
            <a:r>
              <a:rPr lang="en-US" sz="1600">
                <a:latin typeface="Aptos"/>
                <a:ea typeface="Calibri"/>
                <a:cs typeface="Arial"/>
              </a:rPr>
              <a:t>Players can build towers to combat mobs</a:t>
            </a:r>
            <a:endParaRPr lang="en-US">
              <a:latin typeface="Calibri" panose="020F0502020204030204"/>
              <a:ea typeface="Calibri"/>
              <a:cs typeface="Calibri"/>
            </a:endParaRPr>
          </a:p>
          <a:p>
            <a:pPr marL="685800" lvl="1" indent="-182880" algn="l">
              <a:lnSpc>
                <a:spcPct val="100000"/>
              </a:lnSpc>
              <a:spcBef>
                <a:spcPts val="300"/>
              </a:spcBef>
              <a:buFont typeface="Courier New"/>
              <a:buChar char="o"/>
            </a:pPr>
            <a:r>
              <a:rPr lang="en-US" sz="1300">
                <a:latin typeface="Aptos"/>
                <a:ea typeface="Calibri"/>
                <a:cs typeface="Arial"/>
              </a:rPr>
              <a:t>Tower upgrades are generalized and focus on playstyles</a:t>
            </a:r>
          </a:p>
          <a:p>
            <a:pPr marL="685800" lvl="1" indent="-182880" algn="l">
              <a:lnSpc>
                <a:spcPct val="100000"/>
              </a:lnSpc>
              <a:spcBef>
                <a:spcPts val="300"/>
              </a:spcBef>
              <a:buFont typeface="Courier New"/>
              <a:buChar char="o"/>
            </a:pPr>
            <a:r>
              <a:rPr lang="en-US" sz="1300">
                <a:latin typeface="Aptos"/>
                <a:ea typeface="Calibri"/>
                <a:cs typeface="Arial"/>
              </a:rPr>
              <a:t>Player combat can be expanded with upgrades and consumable items</a:t>
            </a:r>
          </a:p>
          <a:p>
            <a:pPr marL="342900" indent="-285750" algn="l">
              <a:lnSpc>
                <a:spcPts val="1650"/>
              </a:lnSpc>
              <a:buFont typeface="Arial"/>
              <a:buChar char="•"/>
            </a:pPr>
            <a:r>
              <a:rPr lang="en-US" sz="1600">
                <a:latin typeface="Aptos"/>
                <a:ea typeface="Calibri"/>
                <a:cs typeface="Arial"/>
              </a:rPr>
              <a:t>Multiple maps can be selected with varying design elements and playstyles</a:t>
            </a:r>
          </a:p>
        </p:txBody>
      </p:sp>
      <p:cxnSp>
        <p:nvCxnSpPr>
          <p:cNvPr id="9" name="Straight Arrow Connector 8">
            <a:extLst>
              <a:ext uri="{FF2B5EF4-FFF2-40B4-BE49-F238E27FC236}">
                <a16:creationId xmlns:a16="http://schemas.microsoft.com/office/drawing/2014/main" id="{ECD59961-9E1D-199C-C6A9-A8287A008636}"/>
              </a:ext>
            </a:extLst>
          </p:cNvPr>
          <p:cNvCxnSpPr/>
          <p:nvPr/>
        </p:nvCxnSpPr>
        <p:spPr>
          <a:xfrm flipV="1">
            <a:off x="-4083" y="2669721"/>
            <a:ext cx="9160329" cy="12247"/>
          </a:xfrm>
          <a:prstGeom prst="straightConnector1">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09448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06B6DA-F751-4791-3FF8-DB18D1237EB2}"/>
            </a:ext>
          </a:extLst>
        </p:cNvPr>
        <p:cNvGrpSpPr/>
        <p:nvPr/>
      </p:nvGrpSpPr>
      <p:grpSpPr>
        <a:xfrm>
          <a:off x="0" y="0"/>
          <a:ext cx="0" cy="0"/>
          <a:chOff x="0" y="0"/>
          <a:chExt cx="0" cy="0"/>
        </a:xfrm>
      </p:grpSpPr>
      <p:sp>
        <p:nvSpPr>
          <p:cNvPr id="9" name="Subtitle 2">
            <a:extLst>
              <a:ext uri="{FF2B5EF4-FFF2-40B4-BE49-F238E27FC236}">
                <a16:creationId xmlns:a16="http://schemas.microsoft.com/office/drawing/2014/main" id="{806B623C-693E-6FE3-0EAC-617B95C2802B}"/>
              </a:ext>
            </a:extLst>
          </p:cNvPr>
          <p:cNvSpPr txBox="1">
            <a:spLocks/>
          </p:cNvSpPr>
          <p:nvPr/>
        </p:nvSpPr>
        <p:spPr>
          <a:xfrm>
            <a:off x="3248353" y="1266414"/>
            <a:ext cx="5907556" cy="3873301"/>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dk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dk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dk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9pPr>
          </a:lstStyle>
          <a:p>
            <a:pPr defTabSz="914400">
              <a:spcBef>
                <a:spcPts val="500"/>
              </a:spcBef>
            </a:pPr>
            <a:endParaRPr lang="en-US" sz="2400" b="1">
              <a:latin typeface="Aptos"/>
              <a:ea typeface="Calibri"/>
              <a:cs typeface="Calibri"/>
            </a:endParaRPr>
          </a:p>
        </p:txBody>
      </p:sp>
      <p:sp>
        <p:nvSpPr>
          <p:cNvPr id="21" name="Rectangle 20">
            <a:extLst>
              <a:ext uri="{FF2B5EF4-FFF2-40B4-BE49-F238E27FC236}">
                <a16:creationId xmlns:a16="http://schemas.microsoft.com/office/drawing/2014/main" id="{7F6AFCC4-ECDB-4E47-4B9B-587BB959E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4278"/>
            <a:ext cx="9143993" cy="127075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22464E4-AF22-72A6-8EB3-5806517FAC7B}"/>
              </a:ext>
            </a:extLst>
          </p:cNvPr>
          <p:cNvSpPr>
            <a:spLocks noGrp="1"/>
          </p:cNvSpPr>
          <p:nvPr>
            <p:ph type="ctrTitle"/>
          </p:nvPr>
        </p:nvSpPr>
        <p:spPr>
          <a:xfrm>
            <a:off x="-838" y="-1332"/>
            <a:ext cx="9146178" cy="1268029"/>
          </a:xfrm>
        </p:spPr>
        <p:txBody>
          <a:bodyPr vert="horz" lIns="91440" tIns="45720" rIns="91440" bIns="45720" rtlCol="0" anchor="ctr">
            <a:noAutofit/>
          </a:bodyPr>
          <a:lstStyle/>
          <a:p>
            <a:pPr defTabSz="914400"/>
            <a:r>
              <a:rPr lang="en-US" sz="3800" b="1">
                <a:solidFill>
                  <a:schemeClr val="bg1"/>
                </a:solidFill>
                <a:latin typeface="Aptos"/>
              </a:rPr>
              <a:t>Development – STP &amp; STR</a:t>
            </a:r>
            <a:endParaRPr lang="en-US" sz="3800" b="1">
              <a:solidFill>
                <a:schemeClr val="bg1"/>
              </a:solidFill>
              <a:ea typeface="Calibri Light" panose="020F0302020204030204"/>
              <a:cs typeface="Calibri Light" panose="020F0302020204030204"/>
            </a:endParaRPr>
          </a:p>
        </p:txBody>
      </p:sp>
      <p:sp>
        <p:nvSpPr>
          <p:cNvPr id="4" name="Subtitle 2">
            <a:extLst>
              <a:ext uri="{FF2B5EF4-FFF2-40B4-BE49-F238E27FC236}">
                <a16:creationId xmlns:a16="http://schemas.microsoft.com/office/drawing/2014/main" id="{6355E9A2-93E4-21A6-36B0-715E53ECE91A}"/>
              </a:ext>
            </a:extLst>
          </p:cNvPr>
          <p:cNvSpPr>
            <a:spLocks noGrp="1"/>
          </p:cNvSpPr>
          <p:nvPr>
            <p:ph type="subTitle" idx="1"/>
          </p:nvPr>
        </p:nvSpPr>
        <p:spPr>
          <a:xfrm>
            <a:off x="1689" y="1269135"/>
            <a:ext cx="3245999" cy="3873301"/>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fontScale="85000" lnSpcReduction="10000"/>
          </a:bodyPr>
          <a:lstStyle/>
          <a:p>
            <a:pPr defTabSz="914400">
              <a:spcBef>
                <a:spcPts val="500"/>
              </a:spcBef>
            </a:pPr>
            <a:r>
              <a:rPr lang="en-US" sz="2400" b="1">
                <a:latin typeface="Aptos"/>
              </a:rPr>
              <a:t>Software Test Plan</a:t>
            </a:r>
            <a:endParaRPr lang="en-US">
              <a:latin typeface="Calibri"/>
              <a:ea typeface="Calibri"/>
              <a:cs typeface="Calibri"/>
            </a:endParaRPr>
          </a:p>
          <a:p>
            <a:pPr marL="91440" indent="228600" algn="l" defTabSz="914400">
              <a:spcBef>
                <a:spcPts val="500"/>
              </a:spcBef>
              <a:buFont typeface="Calibri" panose="020B0604020202020204" pitchFamily="34" charset="0"/>
              <a:buChar char="-"/>
            </a:pPr>
            <a:r>
              <a:rPr lang="en-US">
                <a:latin typeface="Aptos"/>
              </a:rPr>
              <a:t>How the project will be tested</a:t>
            </a:r>
            <a:endParaRPr lang="en-US">
              <a:latin typeface="Calibri" panose="020F0502020204030204"/>
              <a:ea typeface="Calibri"/>
              <a:cs typeface="Calibri"/>
            </a:endParaRPr>
          </a:p>
          <a:p>
            <a:pPr marL="91440" indent="228600" algn="l" defTabSz="914400">
              <a:spcBef>
                <a:spcPts val="500"/>
              </a:spcBef>
              <a:buFont typeface="Calibri" panose="020B0604020202020204" pitchFamily="34" charset="0"/>
              <a:buChar char="-"/>
            </a:pPr>
            <a:r>
              <a:rPr lang="en-US">
                <a:latin typeface="Aptos"/>
              </a:rPr>
              <a:t>Who will test what parts</a:t>
            </a:r>
            <a:endParaRPr lang="en-US">
              <a:latin typeface="Calibri" panose="020F0502020204030204"/>
              <a:ea typeface="Calibri"/>
              <a:cs typeface="Calibri"/>
            </a:endParaRPr>
          </a:p>
          <a:p>
            <a:pPr marL="91440" indent="228600" algn="l" defTabSz="914400">
              <a:spcBef>
                <a:spcPts val="500"/>
              </a:spcBef>
              <a:buFont typeface="Calibri" panose="020B0604020202020204" pitchFamily="34" charset="0"/>
              <a:buChar char="-"/>
            </a:pPr>
            <a:r>
              <a:rPr lang="en-US">
                <a:latin typeface="Aptos"/>
              </a:rPr>
              <a:t>What aspects are to be tested, </a:t>
            </a:r>
            <a:endParaRPr lang="en-US">
              <a:latin typeface="Calibri" panose="020F0502020204030204"/>
              <a:ea typeface="Calibri"/>
              <a:cs typeface="Calibri"/>
            </a:endParaRPr>
          </a:p>
          <a:p>
            <a:pPr marL="91440" indent="228600" algn="l" defTabSz="914400">
              <a:spcBef>
                <a:spcPts val="500"/>
              </a:spcBef>
              <a:buFont typeface="Calibri" panose="020B0604020202020204" pitchFamily="34" charset="0"/>
              <a:buChar char="-"/>
            </a:pPr>
            <a:r>
              <a:rPr lang="en-US">
                <a:latin typeface="Aptos"/>
              </a:rPr>
              <a:t>Where it will be tested.</a:t>
            </a:r>
            <a:r>
              <a:rPr lang="en-US" sz="2400">
                <a:latin typeface="Aptos"/>
              </a:rPr>
              <a:t> </a:t>
            </a:r>
            <a:endParaRPr lang="en-US">
              <a:latin typeface="Calibri" panose="020F0502020204030204"/>
              <a:ea typeface="Calibri"/>
              <a:cs typeface="Calibri"/>
            </a:endParaRPr>
          </a:p>
          <a:p>
            <a:pPr algn="l" defTabSz="914400">
              <a:spcBef>
                <a:spcPts val="500"/>
              </a:spcBef>
            </a:pPr>
            <a:endParaRPr lang="en-US" sz="2400">
              <a:latin typeface="Aptos"/>
            </a:endParaRPr>
          </a:p>
          <a:p>
            <a:pPr defTabSz="914400">
              <a:spcBef>
                <a:spcPts val="500"/>
              </a:spcBef>
            </a:pPr>
            <a:r>
              <a:rPr lang="en-US" sz="2400">
                <a:latin typeface="Aptos"/>
              </a:rPr>
              <a:t>The project was tested locally with all members of the team utilizing the testing table as seen. </a:t>
            </a:r>
            <a:endParaRPr lang="en-US">
              <a:latin typeface="Calibri" panose="020F0502020204030204"/>
              <a:ea typeface="Calibri"/>
              <a:cs typeface="Calibri"/>
            </a:endParaRPr>
          </a:p>
          <a:p>
            <a:pPr defTabSz="914400">
              <a:spcBef>
                <a:spcPts val="500"/>
              </a:spcBef>
            </a:pPr>
            <a:endParaRPr lang="en-US" sz="2400">
              <a:latin typeface="Aptos"/>
            </a:endParaRPr>
          </a:p>
          <a:p>
            <a:pPr defTabSz="914400">
              <a:spcBef>
                <a:spcPts val="500"/>
              </a:spcBef>
            </a:pPr>
            <a:r>
              <a:rPr lang="en-US" sz="2400">
                <a:latin typeface="Aptos"/>
              </a:rPr>
              <a:t>As of project finalization, there were no issues found.</a:t>
            </a:r>
            <a:endParaRPr lang="en-US">
              <a:ea typeface="Calibri"/>
              <a:cs typeface="Calibri"/>
            </a:endParaRPr>
          </a:p>
        </p:txBody>
      </p:sp>
      <p:pic>
        <p:nvPicPr>
          <p:cNvPr id="5" name="Picture 4">
            <a:extLst>
              <a:ext uri="{FF2B5EF4-FFF2-40B4-BE49-F238E27FC236}">
                <a16:creationId xmlns:a16="http://schemas.microsoft.com/office/drawing/2014/main" id="{4819C7A6-D2CF-9D6E-8EC6-6F4DCC8C2AC7}"/>
              </a:ext>
            </a:extLst>
          </p:cNvPr>
          <p:cNvPicPr>
            <a:picLocks noChangeAspect="1"/>
          </p:cNvPicPr>
          <p:nvPr/>
        </p:nvPicPr>
        <p:blipFill>
          <a:blip r:embed="rId3"/>
          <a:stretch>
            <a:fillRect/>
          </a:stretch>
        </p:blipFill>
        <p:spPr>
          <a:xfrm>
            <a:off x="3241222" y="1723344"/>
            <a:ext cx="5796643" cy="2823482"/>
          </a:xfrm>
          <a:prstGeom prst="rect">
            <a:avLst/>
          </a:prstGeom>
        </p:spPr>
      </p:pic>
    </p:spTree>
    <p:extLst>
      <p:ext uri="{BB962C8B-B14F-4D97-AF65-F5344CB8AC3E}">
        <p14:creationId xmlns:p14="http://schemas.microsoft.com/office/powerpoint/2010/main" val="2551667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F04A0F-3446-BF4F-4032-A55A365520AA}"/>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681BB2E1-8F7B-103E-D170-6C101898E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34B17162-7805-72F5-63ED-CFCAE30828A8}"/>
              </a:ext>
            </a:extLst>
          </p:cNvPr>
          <p:cNvSpPr>
            <a:spLocks noGrp="1"/>
          </p:cNvSpPr>
          <p:nvPr>
            <p:ph type="ctrTitle"/>
          </p:nvPr>
        </p:nvSpPr>
        <p:spPr>
          <a:xfrm>
            <a:off x="1799425" y="1555286"/>
            <a:ext cx="5201819" cy="2244781"/>
          </a:xfrm>
        </p:spPr>
        <p:txBody>
          <a:bodyPr vert="horz" lIns="91440" tIns="45720" rIns="91440" bIns="45720" rtlCol="0" anchor="ctr">
            <a:normAutofit/>
          </a:bodyPr>
          <a:lstStyle/>
          <a:p>
            <a:pPr defTabSz="914400"/>
            <a:r>
              <a:rPr lang="en-US" sz="6600" b="1">
                <a:solidFill>
                  <a:schemeClr val="bg1"/>
                </a:solidFill>
              </a:rPr>
              <a:t>Finalized Items</a:t>
            </a:r>
            <a:endParaRPr lang="en-US"/>
          </a:p>
        </p:txBody>
      </p:sp>
      <p:sp>
        <p:nvSpPr>
          <p:cNvPr id="41" name="Rectangle 40">
            <a:extLst>
              <a:ext uri="{FF2B5EF4-FFF2-40B4-BE49-F238E27FC236}">
                <a16:creationId xmlns:a16="http://schemas.microsoft.com/office/drawing/2014/main" id="{BE0201E1-764D-800B-D0D9-DE5D4EE8F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443780FD-F342-70FA-74AB-71692077E8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799424" y="1412730"/>
            <a:ext cx="5201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FA6D1A9-A647-D927-3C4F-53E5D1D25C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799424" y="3800067"/>
            <a:ext cx="5201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717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5DF1E5-C5D8-4124-F872-3F78684097B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610BC93-4A04-F282-42C4-EBB1B4484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4278"/>
            <a:ext cx="9143993" cy="127075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81D6FC-A990-1E75-A63D-C1F018C80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6480"/>
            <a:ext cx="9143992" cy="3877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E0AFA454-D166-9194-B0BC-C5FF915D7942}"/>
              </a:ext>
            </a:extLst>
          </p:cNvPr>
          <p:cNvSpPr>
            <a:spLocks noGrp="1"/>
          </p:cNvSpPr>
          <p:nvPr>
            <p:ph type="subTitle" idx="1"/>
          </p:nvPr>
        </p:nvSpPr>
        <p:spPr>
          <a:xfrm>
            <a:off x="1688" y="1260970"/>
            <a:ext cx="1409035" cy="3873302"/>
          </a:xfrm>
          <a:solidFill>
            <a:srgbClr val="7787A3"/>
          </a:solidFill>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57150" defTabSz="914400">
              <a:spcBef>
                <a:spcPts val="1500"/>
              </a:spcBef>
            </a:pPr>
            <a:r>
              <a:rPr lang="en-US" sz="1400" b="1">
                <a:latin typeface="Aptos"/>
              </a:rPr>
              <a:t>Our GitHub Home Page contains basic information on our project alongside all artifacts throughout the semester</a:t>
            </a:r>
            <a:endParaRPr lang="en-US" sz="1400">
              <a:ea typeface="Calibri" panose="020F0502020204030204"/>
              <a:cs typeface="Calibri" panose="020F0502020204030204"/>
            </a:endParaRPr>
          </a:p>
        </p:txBody>
      </p:sp>
      <p:sp>
        <p:nvSpPr>
          <p:cNvPr id="5" name="Title 1">
            <a:extLst>
              <a:ext uri="{FF2B5EF4-FFF2-40B4-BE49-F238E27FC236}">
                <a16:creationId xmlns:a16="http://schemas.microsoft.com/office/drawing/2014/main" id="{66B4C33D-7876-2417-162D-29138A491282}"/>
              </a:ext>
            </a:extLst>
          </p:cNvPr>
          <p:cNvSpPr txBox="1">
            <a:spLocks/>
          </p:cNvSpPr>
          <p:nvPr/>
        </p:nvSpPr>
        <p:spPr>
          <a:xfrm>
            <a:off x="-838" y="-1332"/>
            <a:ext cx="9146178" cy="1268029"/>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defTabSz="914400"/>
            <a:r>
              <a:rPr lang="en-US" sz="3600" b="1">
                <a:solidFill>
                  <a:schemeClr val="bg1"/>
                </a:solidFill>
                <a:latin typeface="Aptos"/>
              </a:rPr>
              <a:t>Finalized Items – GitHub Website</a:t>
            </a:r>
            <a:endParaRPr lang="en-US" sz="3600">
              <a:solidFill>
                <a:schemeClr val="bg1"/>
              </a:solidFill>
              <a:ea typeface="Calibri Light"/>
              <a:cs typeface="Calibri Light"/>
            </a:endParaRPr>
          </a:p>
        </p:txBody>
      </p:sp>
      <p:sp>
        <p:nvSpPr>
          <p:cNvPr id="6" name="Subtitle 2">
            <a:extLst>
              <a:ext uri="{FF2B5EF4-FFF2-40B4-BE49-F238E27FC236}">
                <a16:creationId xmlns:a16="http://schemas.microsoft.com/office/drawing/2014/main" id="{7ECB891E-9876-7682-DF98-D6B088E402E0}"/>
              </a:ext>
            </a:extLst>
          </p:cNvPr>
          <p:cNvSpPr txBox="1">
            <a:spLocks/>
          </p:cNvSpPr>
          <p:nvPr/>
        </p:nvSpPr>
        <p:spPr>
          <a:xfrm>
            <a:off x="4530148" y="1258250"/>
            <a:ext cx="4617597" cy="836187"/>
          </a:xfrm>
          <a:prstGeom prst="rect">
            <a:avLst/>
          </a:prstGeom>
          <a:solidFill>
            <a:srgbClr val="7787A3"/>
          </a:solidFill>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dk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dk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dk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9pPr>
          </a:lstStyle>
          <a:p>
            <a:pPr marL="57150" defTabSz="914400">
              <a:spcBef>
                <a:spcPts val="1500"/>
              </a:spcBef>
            </a:pPr>
            <a:r>
              <a:rPr lang="en-US" sz="1300" b="1">
                <a:latin typeface="Aptos"/>
              </a:rPr>
              <a:t>Our GitHub Wiki Page contains a home page explaining the game alongside all documentation pertaining to players, admins, development, and map design.</a:t>
            </a:r>
            <a:endParaRPr lang="en-US" sz="1300">
              <a:ea typeface="Calibri" panose="020F0502020204030204"/>
              <a:cs typeface="Calibri" panose="020F0502020204030204"/>
            </a:endParaRPr>
          </a:p>
        </p:txBody>
      </p:sp>
      <p:pic>
        <p:nvPicPr>
          <p:cNvPr id="10" name="Picture 9" descr="A screenshot of a video game&#10;&#10;AI-generated content may be incorrect.">
            <a:extLst>
              <a:ext uri="{FF2B5EF4-FFF2-40B4-BE49-F238E27FC236}">
                <a16:creationId xmlns:a16="http://schemas.microsoft.com/office/drawing/2014/main" id="{560F1C71-C119-799F-8D7A-7EC6640D6711}"/>
              </a:ext>
            </a:extLst>
          </p:cNvPr>
          <p:cNvPicPr>
            <a:picLocks noChangeAspect="1"/>
          </p:cNvPicPr>
          <p:nvPr/>
        </p:nvPicPr>
        <p:blipFill>
          <a:blip r:embed="rId3"/>
          <a:stretch>
            <a:fillRect/>
          </a:stretch>
        </p:blipFill>
        <p:spPr>
          <a:xfrm>
            <a:off x="4537340" y="2098222"/>
            <a:ext cx="4608663" cy="3045279"/>
          </a:xfrm>
          <a:prstGeom prst="rect">
            <a:avLst/>
          </a:prstGeom>
        </p:spPr>
      </p:pic>
      <p:pic>
        <p:nvPicPr>
          <p:cNvPr id="14" name="Picture 13" descr="A screenshot of a video game&#10;&#10;AI-generated content may be incorrect.">
            <a:extLst>
              <a:ext uri="{FF2B5EF4-FFF2-40B4-BE49-F238E27FC236}">
                <a16:creationId xmlns:a16="http://schemas.microsoft.com/office/drawing/2014/main" id="{E3A00DDF-538C-2D96-BE99-26FE98D3D7D8}"/>
              </a:ext>
            </a:extLst>
          </p:cNvPr>
          <p:cNvPicPr>
            <a:picLocks noChangeAspect="1"/>
          </p:cNvPicPr>
          <p:nvPr/>
        </p:nvPicPr>
        <p:blipFill>
          <a:blip r:embed="rId4"/>
          <a:stretch>
            <a:fillRect/>
          </a:stretch>
        </p:blipFill>
        <p:spPr>
          <a:xfrm>
            <a:off x="1412362" y="1265464"/>
            <a:ext cx="3127041" cy="3878035"/>
          </a:xfrm>
          <a:prstGeom prst="rect">
            <a:avLst/>
          </a:prstGeom>
        </p:spPr>
      </p:pic>
    </p:spTree>
    <p:extLst>
      <p:ext uri="{BB962C8B-B14F-4D97-AF65-F5344CB8AC3E}">
        <p14:creationId xmlns:p14="http://schemas.microsoft.com/office/powerpoint/2010/main" val="3273572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58FB58-A8DD-C4E8-569D-3F610A4472C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0CA6041-9980-D555-F147-3E6D26AC3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4278"/>
            <a:ext cx="9143993" cy="127075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2C64B5-1E5A-8C82-C973-0AA7E0467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6480"/>
            <a:ext cx="9143992" cy="38770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E9744FD9-B3A1-FE19-1B70-6ED14D605287}"/>
              </a:ext>
            </a:extLst>
          </p:cNvPr>
          <p:cNvSpPr>
            <a:spLocks noGrp="1"/>
          </p:cNvSpPr>
          <p:nvPr>
            <p:ph type="subTitle" idx="1"/>
          </p:nvPr>
        </p:nvSpPr>
        <p:spPr>
          <a:xfrm>
            <a:off x="1689" y="1269135"/>
            <a:ext cx="9140613" cy="3873301"/>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p>
            <a:pPr marL="57150" defTabSz="914400">
              <a:spcBef>
                <a:spcPts val="1500"/>
              </a:spcBef>
            </a:pPr>
            <a:r>
              <a:rPr lang="en-US" sz="2400" b="1" dirty="0">
                <a:latin typeface="Aptos"/>
              </a:rPr>
              <a:t>Video Not Present for GitHub’s File Size Limit</a:t>
            </a:r>
            <a:br>
              <a:rPr lang="en-US" sz="2400" b="1" dirty="0">
                <a:latin typeface="Aptos"/>
              </a:rPr>
            </a:br>
            <a:br>
              <a:rPr lang="en-US" sz="2400" b="1" dirty="0">
                <a:latin typeface="Aptos"/>
              </a:rPr>
            </a:br>
            <a:r>
              <a:rPr lang="en-US" sz="2400" b="1" dirty="0">
                <a:latin typeface="Aptos"/>
              </a:rPr>
              <a:t>Please Refer to the </a:t>
            </a:r>
            <a:r>
              <a:rPr lang="en-US" sz="2400" b="1" dirty="0" err="1">
                <a:latin typeface="Aptos"/>
              </a:rPr>
              <a:t>Youtube</a:t>
            </a:r>
            <a:r>
              <a:rPr lang="en-US" sz="2400" b="1" dirty="0">
                <a:latin typeface="Aptos"/>
              </a:rPr>
              <a:t> Video to See the Game Showcase</a:t>
            </a:r>
          </a:p>
        </p:txBody>
      </p:sp>
      <p:sp>
        <p:nvSpPr>
          <p:cNvPr id="5" name="Title 1">
            <a:extLst>
              <a:ext uri="{FF2B5EF4-FFF2-40B4-BE49-F238E27FC236}">
                <a16:creationId xmlns:a16="http://schemas.microsoft.com/office/drawing/2014/main" id="{5289DD26-6812-0D19-AEB1-DAB12D2E63B5}"/>
              </a:ext>
            </a:extLst>
          </p:cNvPr>
          <p:cNvSpPr txBox="1">
            <a:spLocks/>
          </p:cNvSpPr>
          <p:nvPr/>
        </p:nvSpPr>
        <p:spPr>
          <a:xfrm>
            <a:off x="-838" y="-1332"/>
            <a:ext cx="9146178" cy="1268029"/>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defTabSz="914400"/>
            <a:r>
              <a:rPr lang="en-US" sz="3600" b="1">
                <a:solidFill>
                  <a:schemeClr val="bg1"/>
                </a:solidFill>
                <a:latin typeface="Aptos"/>
              </a:rPr>
              <a:t>Finalized Items – Completed Game</a:t>
            </a:r>
            <a:endParaRPr lang="en-US" sz="3600" b="1">
              <a:solidFill>
                <a:schemeClr val="bg1"/>
              </a:solidFill>
              <a:latin typeface="Aptos"/>
              <a:ea typeface="Calibri Light"/>
              <a:cs typeface="Calibri Light"/>
            </a:endParaRPr>
          </a:p>
        </p:txBody>
      </p:sp>
    </p:spTree>
    <p:extLst>
      <p:ext uri="{BB962C8B-B14F-4D97-AF65-F5344CB8AC3E}">
        <p14:creationId xmlns:p14="http://schemas.microsoft.com/office/powerpoint/2010/main" val="3452551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2BF9A1-7E84-F261-5C28-F58061AA32E5}"/>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0A9CA22-6B06-77BB-3740-793EADD4C0E3}"/>
              </a:ext>
            </a:extLst>
          </p:cNvPr>
          <p:cNvSpPr>
            <a:spLocks noGrp="1"/>
          </p:cNvSpPr>
          <p:nvPr>
            <p:ph type="ctrTitle"/>
          </p:nvPr>
        </p:nvSpPr>
        <p:spPr>
          <a:xfrm>
            <a:off x="612321" y="535100"/>
            <a:ext cx="3600450" cy="994173"/>
          </a:xfrm>
        </p:spPr>
        <p:txBody>
          <a:bodyPr vert="horz" lIns="91440" tIns="45720" rIns="91440" bIns="45720" rtlCol="0" anchor="b">
            <a:normAutofit/>
          </a:bodyPr>
          <a:lstStyle/>
          <a:p>
            <a:pPr defTabSz="914400"/>
            <a:r>
              <a:rPr lang="en-US" sz="5600" b="1">
                <a:solidFill>
                  <a:schemeClr val="bg1"/>
                </a:solidFill>
                <a:latin typeface="Aptos"/>
              </a:rPr>
              <a:t>Preface</a:t>
            </a:r>
            <a:endParaRPr lang="en-US" sz="5600" b="1">
              <a:solidFill>
                <a:schemeClr val="bg1"/>
              </a:solidFill>
              <a:ea typeface="Calibri Light"/>
              <a:cs typeface="Calibri Light"/>
            </a:endParaRPr>
          </a:p>
        </p:txBody>
      </p:sp>
      <p:cxnSp>
        <p:nvCxnSpPr>
          <p:cNvPr id="31" name="Straight Connector 3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519755"/>
            <a:ext cx="457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89A2B5F-2C84-3EB2-2205-7A85E44AE533}"/>
              </a:ext>
            </a:extLst>
          </p:cNvPr>
          <p:cNvSpPr>
            <a:spLocks noGrp="1"/>
          </p:cNvSpPr>
          <p:nvPr>
            <p:ph type="subTitle" idx="1"/>
          </p:nvPr>
        </p:nvSpPr>
        <p:spPr>
          <a:xfrm>
            <a:off x="97972" y="1683967"/>
            <a:ext cx="4629149" cy="1771307"/>
          </a:xfrm>
        </p:spPr>
        <p:txBody>
          <a:bodyPr vert="horz" lIns="91440" tIns="45720" rIns="91440" bIns="45720" rtlCol="0" anchor="t">
            <a:noAutofit/>
          </a:bodyPr>
          <a:lstStyle/>
          <a:p>
            <a:pPr algn="l" defTabSz="914400"/>
            <a:r>
              <a:rPr lang="en-US" sz="2400">
                <a:solidFill>
                  <a:schemeClr val="bg1"/>
                </a:solidFill>
                <a:latin typeface="Aptos"/>
              </a:rPr>
              <a:t>The KSU Minecraft server hosts many game modes and is looking for more: Thus, our game mode: </a:t>
            </a:r>
            <a:r>
              <a:rPr lang="en-US" sz="2400" b="1" err="1">
                <a:solidFill>
                  <a:schemeClr val="bg1"/>
                </a:solidFill>
                <a:latin typeface="Aptos"/>
              </a:rPr>
              <a:t>KSUBlocks</a:t>
            </a:r>
            <a:r>
              <a:rPr lang="en-US" sz="2400" b="1">
                <a:solidFill>
                  <a:schemeClr val="bg1"/>
                </a:solidFill>
                <a:latin typeface="Aptos"/>
              </a:rPr>
              <a:t> Tower Defense!</a:t>
            </a:r>
          </a:p>
        </p:txBody>
      </p:sp>
      <p:sp>
        <p:nvSpPr>
          <p:cNvPr id="28" name="Rectangle 27">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702" y="137144"/>
            <a:ext cx="2997196" cy="238312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8803" y="2657409"/>
            <a:ext cx="2997196" cy="238312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BE0F0B6-1926-FD65-B23B-CF9D176CA1ED}"/>
              </a:ext>
            </a:extLst>
          </p:cNvPr>
          <p:cNvSpPr txBox="1"/>
          <p:nvPr/>
        </p:nvSpPr>
        <p:spPr>
          <a:xfrm>
            <a:off x="97972" y="3164681"/>
            <a:ext cx="5633357"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solidFill>
                  <a:srgbClr val="FFFFFF"/>
                </a:solidFill>
                <a:latin typeface="Aptos"/>
              </a:rPr>
              <a:t>Our project's goal was to create a game within the Tower Defense Genre with inspired elements from BloonsTD6 and Sanctum 2, alongside our own takes and additions to it while fully supporting future development.</a:t>
            </a:r>
          </a:p>
        </p:txBody>
      </p:sp>
      <p:pic>
        <p:nvPicPr>
          <p:cNvPr id="8" name="Picture 7" descr="A logo for a video game&#10;&#10;AI-generated content may be incorrect.">
            <a:extLst>
              <a:ext uri="{FF2B5EF4-FFF2-40B4-BE49-F238E27FC236}">
                <a16:creationId xmlns:a16="http://schemas.microsoft.com/office/drawing/2014/main" id="{7EE8A438-A324-398A-CE76-8B4D6CF7AA3E}"/>
              </a:ext>
            </a:extLst>
          </p:cNvPr>
          <p:cNvPicPr>
            <a:picLocks noChangeAspect="1"/>
          </p:cNvPicPr>
          <p:nvPr/>
        </p:nvPicPr>
        <p:blipFill>
          <a:blip r:embed="rId3"/>
          <a:stretch>
            <a:fillRect/>
          </a:stretch>
        </p:blipFill>
        <p:spPr>
          <a:xfrm>
            <a:off x="5978277" y="3028949"/>
            <a:ext cx="2771819" cy="1632858"/>
          </a:xfrm>
          <a:prstGeom prst="rect">
            <a:avLst/>
          </a:prstGeom>
        </p:spPr>
      </p:pic>
      <p:pic>
        <p:nvPicPr>
          <p:cNvPr id="9" name="Picture 8" descr="A video game logo&#10;&#10;AI-generated content may be incorrect.">
            <a:extLst>
              <a:ext uri="{FF2B5EF4-FFF2-40B4-BE49-F238E27FC236}">
                <a16:creationId xmlns:a16="http://schemas.microsoft.com/office/drawing/2014/main" id="{7E7924EE-BFFB-D3AC-58C7-4AD5E6EA034B}"/>
              </a:ext>
            </a:extLst>
          </p:cNvPr>
          <p:cNvPicPr>
            <a:picLocks noChangeAspect="1"/>
          </p:cNvPicPr>
          <p:nvPr/>
        </p:nvPicPr>
        <p:blipFill>
          <a:blip r:embed="rId4"/>
          <a:stretch>
            <a:fillRect/>
          </a:stretch>
        </p:blipFill>
        <p:spPr>
          <a:xfrm>
            <a:off x="5372100" y="367393"/>
            <a:ext cx="1894115" cy="1918607"/>
          </a:xfrm>
          <a:prstGeom prst="rect">
            <a:avLst/>
          </a:prstGeom>
        </p:spPr>
      </p:pic>
    </p:spTree>
    <p:extLst>
      <p:ext uri="{BB962C8B-B14F-4D97-AF65-F5344CB8AC3E}">
        <p14:creationId xmlns:p14="http://schemas.microsoft.com/office/powerpoint/2010/main" val="2826766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729A97-CF92-1343-5023-21AED4E27178}"/>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4A3A9053-1248-312B-A188-0A9C345D2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515CFD9-C79C-89B1-C1A8-DD4589D9085F}"/>
              </a:ext>
            </a:extLst>
          </p:cNvPr>
          <p:cNvSpPr>
            <a:spLocks noGrp="1"/>
          </p:cNvSpPr>
          <p:nvPr>
            <p:ph type="ctrTitle"/>
          </p:nvPr>
        </p:nvSpPr>
        <p:spPr>
          <a:xfrm>
            <a:off x="563336" y="494279"/>
            <a:ext cx="3796392" cy="994173"/>
          </a:xfrm>
        </p:spPr>
        <p:txBody>
          <a:bodyPr vert="horz" lIns="91440" tIns="45720" rIns="91440" bIns="45720" rtlCol="0" anchor="b">
            <a:noAutofit/>
          </a:bodyPr>
          <a:lstStyle/>
          <a:p>
            <a:pPr defTabSz="914400"/>
            <a:r>
              <a:rPr lang="en-US" sz="5600">
                <a:solidFill>
                  <a:schemeClr val="bg1"/>
                </a:solidFill>
                <a:latin typeface="Aptos"/>
              </a:rPr>
              <a:t>Conclusion</a:t>
            </a:r>
            <a:endParaRPr lang="en-US" sz="5600">
              <a:solidFill>
                <a:schemeClr val="bg1"/>
              </a:solidFill>
            </a:endParaRPr>
          </a:p>
        </p:txBody>
      </p:sp>
      <p:cxnSp>
        <p:nvCxnSpPr>
          <p:cNvPr id="31" name="Straight Connector 30">
            <a:extLst>
              <a:ext uri="{FF2B5EF4-FFF2-40B4-BE49-F238E27FC236}">
                <a16:creationId xmlns:a16="http://schemas.microsoft.com/office/drawing/2014/main" id="{F189AB2B-F2D0-FCF1-C54E-750825490B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519755"/>
            <a:ext cx="457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5B21405-BE33-AA17-CC6B-4BD901BCF1C0}"/>
              </a:ext>
            </a:extLst>
          </p:cNvPr>
          <p:cNvSpPr>
            <a:spLocks noGrp="1"/>
          </p:cNvSpPr>
          <p:nvPr>
            <p:ph type="subTitle" idx="1"/>
          </p:nvPr>
        </p:nvSpPr>
        <p:spPr>
          <a:xfrm>
            <a:off x="97972" y="1618653"/>
            <a:ext cx="4718955" cy="1118165"/>
          </a:xfrm>
        </p:spPr>
        <p:txBody>
          <a:bodyPr vert="horz" lIns="91440" tIns="45720" rIns="91440" bIns="45720" rtlCol="0" anchor="t">
            <a:noAutofit/>
          </a:bodyPr>
          <a:lstStyle/>
          <a:p>
            <a:pPr algn="l" defTabSz="914400"/>
            <a:r>
              <a:rPr lang="en-US" sz="2200">
                <a:solidFill>
                  <a:schemeClr val="bg1"/>
                </a:solidFill>
                <a:latin typeface="Aptos"/>
              </a:rPr>
              <a:t>Through the usage of IntelliJ as our IDE alongside our plugins and APIs (such as Paper), we believe that we</a:t>
            </a:r>
          </a:p>
        </p:txBody>
      </p:sp>
      <p:sp>
        <p:nvSpPr>
          <p:cNvPr id="28" name="Rectangle 27">
            <a:extLst>
              <a:ext uri="{FF2B5EF4-FFF2-40B4-BE49-F238E27FC236}">
                <a16:creationId xmlns:a16="http://schemas.microsoft.com/office/drawing/2014/main" id="{6B8E04C1-B2C0-682B-E6BA-A2FD0C3F8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702" y="137144"/>
            <a:ext cx="2997196" cy="238312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43F9E47-55F1-D425-BEC6-12D43D2FD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8803" y="2657409"/>
            <a:ext cx="2997196" cy="238312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aperMC logomark">
            <a:extLst>
              <a:ext uri="{FF2B5EF4-FFF2-40B4-BE49-F238E27FC236}">
                <a16:creationId xmlns:a16="http://schemas.microsoft.com/office/drawing/2014/main" id="{E103EE3D-8564-6E69-6371-E07EC6D452FD}"/>
              </a:ext>
            </a:extLst>
          </p:cNvPr>
          <p:cNvPicPr>
            <a:picLocks noChangeAspect="1"/>
          </p:cNvPicPr>
          <p:nvPr/>
        </p:nvPicPr>
        <p:blipFill>
          <a:blip r:embed="rId3"/>
          <a:stretch>
            <a:fillRect/>
          </a:stretch>
        </p:blipFill>
        <p:spPr>
          <a:xfrm>
            <a:off x="5285434" y="277434"/>
            <a:ext cx="2088399" cy="2088399"/>
          </a:xfrm>
          <a:prstGeom prst="rect">
            <a:avLst/>
          </a:prstGeom>
        </p:spPr>
      </p:pic>
      <p:pic>
        <p:nvPicPr>
          <p:cNvPr id="8" name="Picture 7" descr="https://www.wizcase.com/wp-content/uploads/2022/05/IntelliJ-IDEA-Icon.png">
            <a:extLst>
              <a:ext uri="{FF2B5EF4-FFF2-40B4-BE49-F238E27FC236}">
                <a16:creationId xmlns:a16="http://schemas.microsoft.com/office/drawing/2014/main" id="{43521377-68E4-F84F-8DBE-9085B5DC14A9}"/>
              </a:ext>
            </a:extLst>
          </p:cNvPr>
          <p:cNvPicPr>
            <a:picLocks noChangeAspect="1"/>
          </p:cNvPicPr>
          <p:nvPr/>
        </p:nvPicPr>
        <p:blipFill>
          <a:blip r:embed="rId4"/>
          <a:stretch>
            <a:fillRect/>
          </a:stretch>
        </p:blipFill>
        <p:spPr>
          <a:xfrm>
            <a:off x="6330535" y="2797700"/>
            <a:ext cx="2088399" cy="2088399"/>
          </a:xfrm>
          <a:prstGeom prst="rect">
            <a:avLst/>
          </a:prstGeom>
        </p:spPr>
      </p:pic>
      <p:sp>
        <p:nvSpPr>
          <p:cNvPr id="9" name="TextBox 8">
            <a:extLst>
              <a:ext uri="{FF2B5EF4-FFF2-40B4-BE49-F238E27FC236}">
                <a16:creationId xmlns:a16="http://schemas.microsoft.com/office/drawing/2014/main" id="{10F70712-91C9-D060-C445-D5C4C58DB9AF}"/>
              </a:ext>
            </a:extLst>
          </p:cNvPr>
          <p:cNvSpPr txBox="1"/>
          <p:nvPr/>
        </p:nvSpPr>
        <p:spPr>
          <a:xfrm>
            <a:off x="97971" y="2563586"/>
            <a:ext cx="5723164"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solidFill>
                  <a:srgbClr val="FFFFFF"/>
                </a:solidFill>
                <a:latin typeface="Aptos"/>
              </a:rPr>
              <a:t>accomplished our goal in implementing a fun and functional Tower Defense game that stands out in its genre and utilizes the Minecraft assets and functions well. We hope our project has longevity on the KSU Minecraft server and receives regular updates!</a:t>
            </a:r>
          </a:p>
        </p:txBody>
      </p:sp>
      <p:sp>
        <p:nvSpPr>
          <p:cNvPr id="10" name="Subtitle 2">
            <a:extLst>
              <a:ext uri="{FF2B5EF4-FFF2-40B4-BE49-F238E27FC236}">
                <a16:creationId xmlns:a16="http://schemas.microsoft.com/office/drawing/2014/main" id="{815F7ABD-6CFE-9973-C006-C7ECB31645C8}"/>
              </a:ext>
            </a:extLst>
          </p:cNvPr>
          <p:cNvSpPr txBox="1">
            <a:spLocks/>
          </p:cNvSpPr>
          <p:nvPr/>
        </p:nvSpPr>
        <p:spPr>
          <a:xfrm>
            <a:off x="150195" y="4699603"/>
            <a:ext cx="5657406" cy="442513"/>
          </a:xfrm>
          <a:prstGeom prst="rect">
            <a:avLst/>
          </a:prstGeom>
        </p:spPr>
        <p:txBody>
          <a:bodyPr vert="horz" lIns="91440" tIns="45720" rIns="91440" bIns="45720" rtlCol="0" anchor="t">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defTabSz="914400"/>
            <a:r>
              <a:rPr lang="en-US" sz="1400">
                <a:solidFill>
                  <a:schemeClr val="bg1"/>
                </a:solidFill>
                <a:latin typeface="Aptos"/>
              </a:rPr>
              <a:t>Discord Link to the KSU Minecraft Server: </a:t>
            </a:r>
            <a:br>
              <a:rPr lang="en-US" sz="1400">
                <a:latin typeface="Aptos"/>
                <a:ea typeface="+mn-lt"/>
                <a:cs typeface="+mn-lt"/>
              </a:rPr>
            </a:br>
            <a:r>
              <a:rPr lang="en-US" sz="1400" b="1">
                <a:solidFill>
                  <a:schemeClr val="bg1"/>
                </a:solidFill>
                <a:latin typeface="Aptos"/>
                <a:ea typeface="+mn-lt"/>
                <a:cs typeface="+mn-lt"/>
                <a:hlinkClick r:id="rId5">
                  <a:extLst>
                    <a:ext uri="{A12FA001-AC4F-418D-AE19-62706E023703}">
                      <ahyp:hlinkClr xmlns:ahyp="http://schemas.microsoft.com/office/drawing/2018/hyperlinkcolor" val="tx"/>
                    </a:ext>
                  </a:extLst>
                </a:hlinkClick>
              </a:rPr>
              <a:t>https://discord.gg/7xWVtaDvzK</a:t>
            </a:r>
            <a:endParaRPr lang="en-US" sz="1400" b="1">
              <a:solidFill>
                <a:schemeClr val="bg1"/>
              </a:solidFill>
              <a:latin typeface="Aptos"/>
              <a:ea typeface="Calibri" panose="020F0502020204030204"/>
              <a:cs typeface="Calibri" panose="020F0502020204030204"/>
            </a:endParaRPr>
          </a:p>
        </p:txBody>
      </p:sp>
    </p:spTree>
    <p:extLst>
      <p:ext uri="{BB962C8B-B14F-4D97-AF65-F5344CB8AC3E}">
        <p14:creationId xmlns:p14="http://schemas.microsoft.com/office/powerpoint/2010/main" val="3446375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0955E2-1360-15A0-893D-001806A19807}"/>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5287" y="0"/>
            <a:ext cx="6338705"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0"/>
            <a:ext cx="2808883" cy="5143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6C9D38-CFB3-91DF-5370-6E17DA097221}"/>
              </a:ext>
            </a:extLst>
          </p:cNvPr>
          <p:cNvSpPr>
            <a:spLocks noGrp="1"/>
          </p:cNvSpPr>
          <p:nvPr>
            <p:ph type="ctrTitle"/>
          </p:nvPr>
        </p:nvSpPr>
        <p:spPr>
          <a:xfrm>
            <a:off x="-8366" y="2206723"/>
            <a:ext cx="2809255" cy="730410"/>
          </a:xfrm>
        </p:spPr>
        <p:txBody>
          <a:bodyPr vert="horz" lIns="91440" tIns="45720" rIns="91440" bIns="45720" rtlCol="0" anchor="t">
            <a:normAutofit fontScale="90000"/>
          </a:bodyPr>
          <a:lstStyle/>
          <a:p>
            <a:pPr defTabSz="914400"/>
            <a:r>
              <a:rPr lang="en-US" sz="4800" b="1" kern="1200">
                <a:solidFill>
                  <a:schemeClr val="bg1"/>
                </a:solidFill>
                <a:latin typeface="Aptos"/>
              </a:rPr>
              <a:t>Overview</a:t>
            </a:r>
            <a:endParaRPr lang="en-US" b="1">
              <a:solidFill>
                <a:schemeClr val="bg1"/>
              </a:solidFill>
              <a:ea typeface="Calibri Light"/>
              <a:cs typeface="Calibri Light"/>
            </a:endParaRPr>
          </a:p>
        </p:txBody>
      </p:sp>
      <p:sp>
        <p:nvSpPr>
          <p:cNvPr id="3" name="Subtitle 2">
            <a:extLst>
              <a:ext uri="{FF2B5EF4-FFF2-40B4-BE49-F238E27FC236}">
                <a16:creationId xmlns:a16="http://schemas.microsoft.com/office/drawing/2014/main" id="{7BC023AB-4B1D-C7AB-3C2D-A8FA8EEEE052}"/>
              </a:ext>
            </a:extLst>
          </p:cNvPr>
          <p:cNvSpPr>
            <a:spLocks noGrp="1"/>
          </p:cNvSpPr>
          <p:nvPr>
            <p:ph type="subTitle" idx="1"/>
          </p:nvPr>
        </p:nvSpPr>
        <p:spPr>
          <a:xfrm>
            <a:off x="2811869" y="3813"/>
            <a:ext cx="6329395" cy="5546563"/>
          </a:xfrm>
        </p:spPr>
        <p:txBody>
          <a:bodyPr vert="horz" lIns="91440" tIns="45720" rIns="91440" bIns="45720" rtlCol="0" anchor="ctr">
            <a:noAutofit/>
          </a:bodyPr>
          <a:lstStyle/>
          <a:p>
            <a:pPr marL="514350" indent="-457200" algn="l" defTabSz="914400">
              <a:spcBef>
                <a:spcPts val="500"/>
              </a:spcBef>
              <a:buFont typeface="Wingdings" panose="020B0604020202020204" pitchFamily="34" charset="0"/>
              <a:buChar char="Ø"/>
            </a:pPr>
            <a:r>
              <a:rPr lang="en-US" sz="2400" b="1">
                <a:latin typeface="Aptos"/>
                <a:ea typeface="Calibri"/>
                <a:cs typeface="Calibri"/>
              </a:rPr>
              <a:t>Requirements</a:t>
            </a:r>
            <a:endParaRPr lang="en-US" b="1">
              <a:ea typeface="Calibri" panose="020F0502020204030204"/>
              <a:cs typeface="Calibri" panose="020F0502020204030204"/>
            </a:endParaRPr>
          </a:p>
          <a:p>
            <a:pPr marL="857250" lvl="1" indent="-457200" algn="l" defTabSz="914400">
              <a:spcBef>
                <a:spcPts val="200"/>
              </a:spcBef>
              <a:buFont typeface="Wingdings" panose="020B0604020202020204" pitchFamily="34" charset="0"/>
              <a:buChar char="v"/>
            </a:pPr>
            <a:r>
              <a:rPr lang="en-US" sz="1800">
                <a:latin typeface="Aptos"/>
                <a:ea typeface="Calibri"/>
                <a:cs typeface="Calibri"/>
              </a:rPr>
              <a:t>Milestones (1 | 2 | 3)</a:t>
            </a:r>
          </a:p>
          <a:p>
            <a:pPr marL="857250" lvl="1" indent="-457200" algn="l" defTabSz="914400">
              <a:spcBef>
                <a:spcPts val="200"/>
              </a:spcBef>
              <a:buFont typeface="Wingdings" panose="020B0604020202020204" pitchFamily="34" charset="0"/>
              <a:buChar char="v"/>
            </a:pPr>
            <a:r>
              <a:rPr lang="en-US" sz="1800">
                <a:latin typeface="Aptos"/>
                <a:ea typeface="Calibri"/>
                <a:cs typeface="Calibri"/>
              </a:rPr>
              <a:t>Functional </a:t>
            </a:r>
            <a:endParaRPr lang="en-US">
              <a:latin typeface="Calibri" panose="020F0502020204030204"/>
              <a:ea typeface="Calibri"/>
              <a:cs typeface="Calibri"/>
            </a:endParaRPr>
          </a:p>
          <a:p>
            <a:pPr marL="857250" lvl="1" indent="-457200" algn="l" defTabSz="914400">
              <a:spcBef>
                <a:spcPts val="200"/>
              </a:spcBef>
              <a:buFont typeface="Wingdings" panose="020B0604020202020204" pitchFamily="34" charset="0"/>
              <a:buChar char="v"/>
            </a:pPr>
            <a:r>
              <a:rPr lang="en-US" sz="1800">
                <a:latin typeface="Aptos"/>
                <a:ea typeface="Calibri"/>
                <a:cs typeface="Calibri"/>
              </a:rPr>
              <a:t>Non-Functional</a:t>
            </a:r>
            <a:endParaRPr lang="en-US">
              <a:ea typeface="Calibri" panose="020F0502020204030204"/>
              <a:cs typeface="Calibri" panose="020F0502020204030204"/>
            </a:endParaRPr>
          </a:p>
          <a:p>
            <a:pPr marL="514350" indent="-457200" algn="l" defTabSz="914400">
              <a:spcBef>
                <a:spcPts val="500"/>
              </a:spcBef>
              <a:buFont typeface="Wingdings" panose="020B0604020202020204" pitchFamily="34" charset="0"/>
              <a:buChar char="Ø"/>
            </a:pPr>
            <a:r>
              <a:rPr lang="en-US" sz="2400" b="1">
                <a:latin typeface="Aptos"/>
                <a:ea typeface="Calibri"/>
                <a:cs typeface="Calibri"/>
              </a:rPr>
              <a:t>Analysis &amp; Design</a:t>
            </a:r>
            <a:endParaRPr lang="en-US" b="1">
              <a:latin typeface="Calibri" panose="020F0502020204030204"/>
              <a:ea typeface="Calibri"/>
              <a:cs typeface="Calibri"/>
            </a:endParaRPr>
          </a:p>
          <a:p>
            <a:pPr marL="857250" lvl="1" indent="-457200" algn="l" defTabSz="914400">
              <a:spcBef>
                <a:spcPts val="200"/>
              </a:spcBef>
              <a:buFont typeface="Wingdings" panose="020B0604020202020204" pitchFamily="34" charset="0"/>
              <a:buChar char="v"/>
            </a:pPr>
            <a:r>
              <a:rPr lang="en-US" sz="1800">
                <a:latin typeface="Aptos"/>
                <a:ea typeface="Calibri"/>
                <a:cs typeface="Calibri"/>
              </a:rPr>
              <a:t>Tools &amp; Dependencies</a:t>
            </a:r>
            <a:endParaRPr lang="en-US" sz="1800">
              <a:latin typeface="Calibri" panose="020F0502020204030204"/>
              <a:ea typeface="Calibri"/>
              <a:cs typeface="Calibri"/>
            </a:endParaRPr>
          </a:p>
          <a:p>
            <a:pPr marL="857250" lvl="1" indent="-457200" algn="l" defTabSz="914400">
              <a:spcBef>
                <a:spcPts val="200"/>
              </a:spcBef>
              <a:buFont typeface="Wingdings" panose="020B0604020202020204" pitchFamily="34" charset="0"/>
              <a:buChar char="v"/>
            </a:pPr>
            <a:r>
              <a:rPr lang="en-US" sz="1800">
                <a:latin typeface="Aptos"/>
                <a:ea typeface="Calibri"/>
                <a:cs typeface="Calibri"/>
              </a:rPr>
              <a:t>General Constraints</a:t>
            </a:r>
          </a:p>
          <a:p>
            <a:pPr marL="857250" lvl="1" indent="-457200" algn="l" defTabSz="914400">
              <a:spcBef>
                <a:spcPts val="200"/>
              </a:spcBef>
              <a:buFont typeface="Wingdings" panose="020B0604020202020204" pitchFamily="34" charset="0"/>
              <a:buChar char="v"/>
            </a:pPr>
            <a:r>
              <a:rPr lang="en-US" sz="1800">
                <a:latin typeface="Aptos"/>
                <a:ea typeface="Calibri"/>
                <a:cs typeface="Calibri"/>
              </a:rPr>
              <a:t>Architectural Drawings</a:t>
            </a:r>
            <a:endParaRPr lang="en-US" sz="1800">
              <a:latin typeface="Calibri" panose="020F0502020204030204"/>
              <a:ea typeface="Calibri"/>
              <a:cs typeface="Calibri"/>
            </a:endParaRPr>
          </a:p>
          <a:p>
            <a:pPr marL="857250" lvl="1" indent="-457200" algn="l" defTabSz="914400">
              <a:spcBef>
                <a:spcPts val="200"/>
              </a:spcBef>
              <a:buFont typeface="Wingdings" panose="020B0604020202020204" pitchFamily="34" charset="0"/>
              <a:buChar char="v"/>
            </a:pPr>
            <a:r>
              <a:rPr lang="en-US" sz="1800">
                <a:latin typeface="Aptos"/>
                <a:ea typeface="Calibri"/>
                <a:cs typeface="Calibri"/>
              </a:rPr>
              <a:t>Database Connection</a:t>
            </a:r>
          </a:p>
          <a:p>
            <a:pPr marL="514350" indent="-457200" algn="l" defTabSz="914400">
              <a:spcBef>
                <a:spcPts val="500"/>
              </a:spcBef>
              <a:buFont typeface="Wingdings" panose="020B0604020202020204" pitchFamily="34" charset="0"/>
              <a:buChar char="Ø"/>
            </a:pPr>
            <a:r>
              <a:rPr lang="en-US" sz="2400" b="1">
                <a:latin typeface="Aptos"/>
                <a:ea typeface="Calibri"/>
                <a:cs typeface="Calibri"/>
              </a:rPr>
              <a:t>Development</a:t>
            </a:r>
          </a:p>
          <a:p>
            <a:pPr marL="857250" lvl="1" indent="-457200" algn="l" defTabSz="914400">
              <a:spcBef>
                <a:spcPts val="200"/>
              </a:spcBef>
              <a:buFont typeface="Wingdings" panose="020B0604020202020204" pitchFamily="34" charset="0"/>
              <a:buChar char="v"/>
            </a:pPr>
            <a:r>
              <a:rPr lang="en-US" sz="1800">
                <a:latin typeface="Aptos"/>
                <a:ea typeface="Calibri"/>
                <a:cs typeface="Calibri"/>
              </a:rPr>
              <a:t>Planning &amp; GDD</a:t>
            </a:r>
          </a:p>
          <a:p>
            <a:pPr marL="857250" lvl="1" indent="-457200" algn="l" defTabSz="914400">
              <a:spcBef>
                <a:spcPts val="200"/>
              </a:spcBef>
              <a:buFont typeface="Wingdings" panose="020B0604020202020204" pitchFamily="34" charset="0"/>
              <a:buChar char="v"/>
            </a:pPr>
            <a:r>
              <a:rPr lang="en-US" sz="1800">
                <a:latin typeface="Aptos"/>
                <a:ea typeface="Calibri"/>
                <a:cs typeface="Calibri"/>
              </a:rPr>
              <a:t>Gameplay &amp; Mechanics</a:t>
            </a:r>
            <a:endParaRPr lang="en-US"/>
          </a:p>
          <a:p>
            <a:pPr marL="857250" lvl="1" indent="-457200" algn="l" defTabSz="914400">
              <a:spcBef>
                <a:spcPts val="200"/>
              </a:spcBef>
              <a:buFont typeface="Wingdings" panose="020B0604020202020204" pitchFamily="34" charset="0"/>
              <a:buChar char="v"/>
            </a:pPr>
            <a:r>
              <a:rPr lang="en-US" sz="1800">
                <a:latin typeface="Aptos"/>
                <a:ea typeface="Calibri"/>
                <a:cs typeface="Calibri"/>
              </a:rPr>
              <a:t>Software Test Plan &amp; Report (STP &amp; STR)</a:t>
            </a:r>
          </a:p>
          <a:p>
            <a:pPr marL="514350" indent="-457200" algn="l" defTabSz="914400">
              <a:spcBef>
                <a:spcPts val="500"/>
              </a:spcBef>
              <a:buFont typeface="Wingdings" panose="020B0604020202020204" pitchFamily="34" charset="0"/>
              <a:buChar char="Ø"/>
            </a:pPr>
            <a:r>
              <a:rPr lang="en-US" sz="2400" b="1">
                <a:latin typeface="Aptos"/>
                <a:ea typeface="Calibri"/>
                <a:cs typeface="Calibri"/>
              </a:rPr>
              <a:t>Finalized Items</a:t>
            </a:r>
          </a:p>
          <a:p>
            <a:pPr marL="800100" lvl="1" indent="-457200" algn="l" defTabSz="914400">
              <a:spcBef>
                <a:spcPts val="200"/>
              </a:spcBef>
              <a:buFont typeface="Wingdings" panose="020B0604020202020204" pitchFamily="34" charset="0"/>
              <a:buChar char="v"/>
            </a:pPr>
            <a:r>
              <a:rPr lang="en-US" sz="1800">
                <a:latin typeface="Aptos"/>
                <a:ea typeface="Calibri"/>
                <a:cs typeface="Calibri"/>
              </a:rPr>
              <a:t>GitHub Website</a:t>
            </a:r>
          </a:p>
          <a:p>
            <a:pPr marL="800100" lvl="1" indent="-457200" algn="l" defTabSz="914400">
              <a:spcBef>
                <a:spcPts val="200"/>
              </a:spcBef>
              <a:buFont typeface="Wingdings" panose="020B0604020202020204" pitchFamily="34" charset="0"/>
              <a:buChar char="v"/>
            </a:pPr>
            <a:r>
              <a:rPr lang="en-US" sz="1800">
                <a:latin typeface="Aptos"/>
                <a:ea typeface="Calibri"/>
                <a:cs typeface="Calibri"/>
              </a:rPr>
              <a:t>Completed Game</a:t>
            </a:r>
          </a:p>
          <a:p>
            <a:pPr indent="-228600" algn="l" defTabSz="914400">
              <a:buFont typeface="Wingdings" panose="020B0604020202020204" pitchFamily="34" charset="0"/>
              <a:buChar char="Ø"/>
            </a:pPr>
            <a:endParaRPr lang="en-US" sz="2400">
              <a:latin typeface="Aptos"/>
            </a:endParaRPr>
          </a:p>
        </p:txBody>
      </p:sp>
    </p:spTree>
    <p:extLst>
      <p:ext uri="{BB962C8B-B14F-4D97-AF65-F5344CB8AC3E}">
        <p14:creationId xmlns:p14="http://schemas.microsoft.com/office/powerpoint/2010/main" val="3573672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04258E-D891-68EB-EC4D-438A5A087E6D}"/>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77CB8D8F-3AF2-9C79-05D1-693001AC4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CF8D70EC-1556-BCC6-48A0-A0EF76E1F802}"/>
              </a:ext>
            </a:extLst>
          </p:cNvPr>
          <p:cNvSpPr>
            <a:spLocks noGrp="1"/>
          </p:cNvSpPr>
          <p:nvPr>
            <p:ph type="ctrTitle"/>
          </p:nvPr>
        </p:nvSpPr>
        <p:spPr>
          <a:xfrm>
            <a:off x="1598628" y="1555286"/>
            <a:ext cx="5603413" cy="2244781"/>
          </a:xfrm>
        </p:spPr>
        <p:txBody>
          <a:bodyPr vert="horz" lIns="91440" tIns="45720" rIns="91440" bIns="45720" rtlCol="0" anchor="ctr">
            <a:normAutofit/>
          </a:bodyPr>
          <a:lstStyle/>
          <a:p>
            <a:pPr defTabSz="914400"/>
            <a:r>
              <a:rPr lang="en-US" sz="6600" b="1">
                <a:solidFill>
                  <a:schemeClr val="bg1"/>
                </a:solidFill>
                <a:latin typeface="Aptos"/>
              </a:rPr>
              <a:t>Requirements</a:t>
            </a:r>
            <a:endParaRPr lang="en-US"/>
          </a:p>
        </p:txBody>
      </p:sp>
      <p:sp>
        <p:nvSpPr>
          <p:cNvPr id="41" name="Rectangle 40">
            <a:extLst>
              <a:ext uri="{FF2B5EF4-FFF2-40B4-BE49-F238E27FC236}">
                <a16:creationId xmlns:a16="http://schemas.microsoft.com/office/drawing/2014/main" id="{AE4B5A32-CF02-1C79-4948-2C3EFA870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21813947-1FB8-E1D5-65DC-B8304EB74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799424" y="1412730"/>
            <a:ext cx="5201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14C8BFB-ACEC-8990-46D7-276B8B8497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799424" y="3800067"/>
            <a:ext cx="5201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987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56FE4E-F09B-DFF3-BA88-BB7E135DFEC5}"/>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6BF0A30B-A29F-4D9E-7422-16CDF05EF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4278"/>
            <a:ext cx="9143993" cy="127075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1C91AF9A-3090-8C54-D1D2-DD673899864C}"/>
              </a:ext>
            </a:extLst>
          </p:cNvPr>
          <p:cNvSpPr>
            <a:spLocks noGrp="1"/>
          </p:cNvSpPr>
          <p:nvPr>
            <p:ph type="ctrTitle"/>
          </p:nvPr>
        </p:nvSpPr>
        <p:spPr>
          <a:xfrm>
            <a:off x="-838" y="-1332"/>
            <a:ext cx="9146178" cy="1268029"/>
          </a:xfrm>
        </p:spPr>
        <p:txBody>
          <a:bodyPr vert="horz" lIns="91440" tIns="45720" rIns="91440" bIns="45720" rtlCol="0" anchor="ctr">
            <a:noAutofit/>
          </a:bodyPr>
          <a:lstStyle/>
          <a:p>
            <a:pPr defTabSz="914400"/>
            <a:r>
              <a:rPr lang="en-US" sz="4800" b="1">
                <a:solidFill>
                  <a:schemeClr val="bg1"/>
                </a:solidFill>
                <a:latin typeface="Aptos"/>
              </a:rPr>
              <a:t>Requirements - Milestones</a:t>
            </a:r>
            <a:endParaRPr lang="en-US">
              <a:solidFill>
                <a:schemeClr val="bg1"/>
              </a:solidFill>
            </a:endParaRPr>
          </a:p>
        </p:txBody>
      </p:sp>
      <p:sp>
        <p:nvSpPr>
          <p:cNvPr id="3" name="Subtitle 2">
            <a:extLst>
              <a:ext uri="{FF2B5EF4-FFF2-40B4-BE49-F238E27FC236}">
                <a16:creationId xmlns:a16="http://schemas.microsoft.com/office/drawing/2014/main" id="{85B91B21-DE7C-65C6-5535-10F864803346}"/>
              </a:ext>
            </a:extLst>
          </p:cNvPr>
          <p:cNvSpPr>
            <a:spLocks noGrp="1"/>
          </p:cNvSpPr>
          <p:nvPr>
            <p:ph type="subTitle" idx="1"/>
          </p:nvPr>
        </p:nvSpPr>
        <p:spPr>
          <a:xfrm>
            <a:off x="1689" y="1269135"/>
            <a:ext cx="9140613" cy="3873301"/>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rmAutofit/>
          </a:bodyPr>
          <a:lstStyle/>
          <a:p>
            <a:pPr marL="57150" algn="l" defTabSz="914400">
              <a:spcBef>
                <a:spcPts val="1500"/>
              </a:spcBef>
            </a:pPr>
            <a:r>
              <a:rPr lang="en-US" sz="2400" b="1">
                <a:latin typeface="Aptos"/>
              </a:rPr>
              <a:t>Text</a:t>
            </a:r>
            <a:endParaRPr lang="en-US" sz="2400">
              <a:latin typeface="Aptos"/>
            </a:endParaRPr>
          </a:p>
        </p:txBody>
      </p:sp>
      <p:sp>
        <p:nvSpPr>
          <p:cNvPr id="2" name="Rectangle 1">
            <a:extLst>
              <a:ext uri="{FF2B5EF4-FFF2-40B4-BE49-F238E27FC236}">
                <a16:creationId xmlns:a16="http://schemas.microsoft.com/office/drawing/2014/main" id="{D9D7949F-593F-9041-3C62-C952B9B53834}"/>
              </a:ext>
            </a:extLst>
          </p:cNvPr>
          <p:cNvSpPr/>
          <p:nvPr/>
        </p:nvSpPr>
        <p:spPr>
          <a:xfrm>
            <a:off x="0" y="1244034"/>
            <a:ext cx="3039154" cy="3874973"/>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b="1">
                <a:solidFill>
                  <a:srgbClr val="000000"/>
                </a:solidFill>
                <a:latin typeface="Aptos"/>
                <a:ea typeface="Calibri"/>
                <a:cs typeface="Calibri"/>
              </a:rPr>
              <a:t>Milestone 1</a:t>
            </a:r>
          </a:p>
          <a:p>
            <a:pPr algn="ctr"/>
            <a:r>
              <a:rPr lang="en-US" b="1">
                <a:solidFill>
                  <a:schemeClr val="accent1"/>
                </a:solidFill>
                <a:latin typeface="Aptos"/>
                <a:ea typeface="Calibri"/>
                <a:cs typeface="Calibri"/>
              </a:rPr>
              <a:t>Draft the Game Design Document (GDD)</a:t>
            </a:r>
            <a:endParaRPr lang="en-US" b="1" u="sng">
              <a:solidFill>
                <a:schemeClr val="accent1"/>
              </a:solidFill>
              <a:latin typeface="Aptos"/>
              <a:ea typeface="Calibri"/>
              <a:cs typeface="Calibri"/>
            </a:endParaRPr>
          </a:p>
          <a:p>
            <a:pPr marL="285750" indent="-285750">
              <a:buFont typeface="Arial"/>
              <a:buChar char="•"/>
            </a:pPr>
            <a:r>
              <a:rPr lang="en-US" sz="1400">
                <a:solidFill>
                  <a:srgbClr val="000000"/>
                </a:solidFill>
                <a:latin typeface="Aptos"/>
                <a:ea typeface="Calibri"/>
                <a:cs typeface="Calibri"/>
              </a:rPr>
              <a:t>Command structure &amp; permissions defined</a:t>
            </a:r>
          </a:p>
          <a:p>
            <a:pPr marL="285750" indent="-285750">
              <a:buFont typeface="Arial"/>
              <a:buChar char="•"/>
            </a:pPr>
            <a:r>
              <a:rPr lang="en-US" sz="1400">
                <a:solidFill>
                  <a:srgbClr val="000000"/>
                </a:solidFill>
                <a:latin typeface="Aptos"/>
                <a:ea typeface="Calibri"/>
                <a:cs typeface="Calibri"/>
              </a:rPr>
              <a:t>Planned libraries</a:t>
            </a:r>
          </a:p>
          <a:p>
            <a:pPr marL="285750" indent="-285750">
              <a:buFont typeface="Arial"/>
              <a:buChar char="•"/>
            </a:pPr>
            <a:r>
              <a:rPr lang="en-US" sz="1400">
                <a:solidFill>
                  <a:srgbClr val="000000"/>
                </a:solidFill>
                <a:latin typeface="Aptos"/>
                <a:ea typeface="Calibri"/>
                <a:cs typeface="Calibri"/>
              </a:rPr>
              <a:t>Consider game mechanics, rules, and multiplayer function</a:t>
            </a:r>
          </a:p>
          <a:p>
            <a:pPr marL="285750" indent="-285750">
              <a:buFont typeface="Arial"/>
              <a:buChar char="•"/>
            </a:pPr>
            <a:r>
              <a:rPr lang="en-US" sz="1400">
                <a:solidFill>
                  <a:srgbClr val="000000"/>
                </a:solidFill>
                <a:latin typeface="Aptos"/>
                <a:ea typeface="Calibri"/>
                <a:cs typeface="Calibri"/>
              </a:rPr>
              <a:t>Plan on if the world or maps would be used and how</a:t>
            </a:r>
          </a:p>
          <a:p>
            <a:pPr marL="285750" indent="-285750">
              <a:buFont typeface="Arial"/>
              <a:buChar char="•"/>
            </a:pPr>
            <a:r>
              <a:rPr lang="en-US" sz="1400">
                <a:solidFill>
                  <a:srgbClr val="000000"/>
                </a:solidFill>
                <a:latin typeface="Aptos"/>
                <a:ea typeface="Calibri"/>
                <a:cs typeface="Calibri"/>
              </a:rPr>
              <a:t>General information believed necessary to the staff</a:t>
            </a:r>
          </a:p>
          <a:p>
            <a:endParaRPr lang="en-US" sz="1400">
              <a:solidFill>
                <a:srgbClr val="000000"/>
              </a:solidFill>
              <a:latin typeface="Aptos"/>
              <a:ea typeface="Calibri"/>
              <a:cs typeface="Calibri"/>
            </a:endParaRPr>
          </a:p>
          <a:p>
            <a:pPr algn="ctr"/>
            <a:r>
              <a:rPr lang="en-US" b="1">
                <a:solidFill>
                  <a:schemeClr val="accent1"/>
                </a:solidFill>
                <a:latin typeface="Aptos"/>
                <a:ea typeface="Calibri"/>
                <a:cs typeface="Calibri"/>
              </a:rPr>
              <a:t>GitHub Repository &amp; IDEs</a:t>
            </a:r>
          </a:p>
          <a:p>
            <a:pPr marL="285750" indent="-285750">
              <a:buFont typeface="Arial"/>
              <a:buChar char="•"/>
            </a:pPr>
            <a:r>
              <a:rPr lang="en-US" sz="1400">
                <a:solidFill>
                  <a:schemeClr val="tx1"/>
                </a:solidFill>
                <a:latin typeface="Aptos"/>
                <a:ea typeface="Calibri"/>
                <a:cs typeface="Calibri"/>
              </a:rPr>
              <a:t>Set up to begin coding after GDD approval</a:t>
            </a:r>
          </a:p>
        </p:txBody>
      </p:sp>
      <p:sp>
        <p:nvSpPr>
          <p:cNvPr id="15" name="Rectangle 14">
            <a:extLst>
              <a:ext uri="{FF2B5EF4-FFF2-40B4-BE49-F238E27FC236}">
                <a16:creationId xmlns:a16="http://schemas.microsoft.com/office/drawing/2014/main" id="{A28DD6F7-DCF0-D611-6DD6-DED41B07FAA6}"/>
              </a:ext>
            </a:extLst>
          </p:cNvPr>
          <p:cNvSpPr/>
          <p:nvPr/>
        </p:nvSpPr>
        <p:spPr>
          <a:xfrm>
            <a:off x="3036094" y="1244034"/>
            <a:ext cx="3074872" cy="3874973"/>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rtl="0">
              <a:lnSpc>
                <a:spcPts val="2025"/>
              </a:lnSpc>
            </a:pPr>
            <a:r>
              <a:rPr lang="en-US" sz="1800" b="1" baseline="0">
                <a:solidFill>
                  <a:schemeClr val="bg1">
                    <a:lumMod val="85000"/>
                  </a:schemeClr>
                </a:solidFill>
                <a:latin typeface="Aptos"/>
                <a:ea typeface="Arial"/>
                <a:cs typeface="Arial"/>
              </a:rPr>
              <a:t>Milestone </a:t>
            </a:r>
            <a:r>
              <a:rPr lang="en-US" b="1">
                <a:solidFill>
                  <a:schemeClr val="bg1">
                    <a:lumMod val="85000"/>
                  </a:schemeClr>
                </a:solidFill>
                <a:latin typeface="Aptos"/>
                <a:ea typeface="Arial"/>
                <a:cs typeface="Arial"/>
              </a:rPr>
              <a:t>2</a:t>
            </a:r>
            <a:endParaRPr lang="en-US" sz="1800">
              <a:solidFill>
                <a:schemeClr val="bg1">
                  <a:lumMod val="85000"/>
                </a:schemeClr>
              </a:solidFill>
              <a:latin typeface="Aptos"/>
              <a:ea typeface="Arial"/>
              <a:cs typeface="Arial"/>
            </a:endParaRPr>
          </a:p>
          <a:p>
            <a:pPr algn="ctr" rtl="0">
              <a:lnSpc>
                <a:spcPts val="2025"/>
              </a:lnSpc>
            </a:pPr>
            <a:r>
              <a:rPr lang="en-US" sz="1800">
                <a:latin typeface="Aptos"/>
                <a:ea typeface="Arial"/>
                <a:cs typeface="Arial"/>
              </a:rPr>
              <a:t>​</a:t>
            </a:r>
            <a:r>
              <a:rPr lang="en-US" b="1">
                <a:solidFill>
                  <a:srgbClr val="EBBD34"/>
                </a:solidFill>
                <a:latin typeface="Aptos"/>
                <a:ea typeface="Arial"/>
                <a:cs typeface="Arial"/>
              </a:rPr>
              <a:t>Asynchronous Processes</a:t>
            </a:r>
            <a:endParaRPr lang="en-US" sz="1800">
              <a:solidFill>
                <a:srgbClr val="EBBD34"/>
              </a:solidFill>
              <a:latin typeface="Aptos"/>
              <a:ea typeface="Arial"/>
              <a:cs typeface="Arial"/>
            </a:endParaRPr>
          </a:p>
          <a:p>
            <a:pPr marL="285750" indent="-285750">
              <a:lnSpc>
                <a:spcPts val="1575"/>
              </a:lnSpc>
              <a:buFont typeface="Arial,Sans-Serif"/>
              <a:buChar char="•"/>
            </a:pPr>
            <a:r>
              <a:rPr lang="en-US" sz="1400">
                <a:solidFill>
                  <a:schemeClr val="bg1">
                    <a:lumMod val="85000"/>
                  </a:schemeClr>
                </a:solidFill>
                <a:latin typeface="Aptos"/>
                <a:ea typeface="Arial"/>
                <a:cs typeface="Arial"/>
              </a:rPr>
              <a:t>Verified that processes were handled off the main thread with an async function call</a:t>
            </a:r>
          </a:p>
          <a:p>
            <a:pPr marL="285750" indent="-285750">
              <a:lnSpc>
                <a:spcPts val="1575"/>
              </a:lnSpc>
              <a:buFont typeface="Arial,Sans-Serif"/>
              <a:buChar char="•"/>
            </a:pPr>
            <a:r>
              <a:rPr lang="en-US" sz="1400">
                <a:solidFill>
                  <a:schemeClr val="bg1">
                    <a:lumMod val="85000"/>
                  </a:schemeClr>
                </a:solidFill>
                <a:latin typeface="Aptos"/>
                <a:ea typeface="Arial"/>
                <a:cs typeface="Arial"/>
              </a:rPr>
              <a:t>Code is fully documented with explanations​ for code practices</a:t>
            </a:r>
          </a:p>
          <a:p>
            <a:pPr algn="ctr">
              <a:lnSpc>
                <a:spcPts val="2025"/>
              </a:lnSpc>
            </a:pPr>
            <a:endParaRPr lang="en-US" b="1">
              <a:solidFill>
                <a:schemeClr val="accent4"/>
              </a:solidFill>
              <a:latin typeface="Aptos"/>
              <a:ea typeface="Arial"/>
              <a:cs typeface="Arial"/>
            </a:endParaRPr>
          </a:p>
          <a:p>
            <a:pPr algn="ctr">
              <a:lnSpc>
                <a:spcPts val="2025"/>
              </a:lnSpc>
            </a:pPr>
            <a:r>
              <a:rPr lang="en-US" b="1">
                <a:solidFill>
                  <a:srgbClr val="EBBD34"/>
                </a:solidFill>
                <a:latin typeface="Aptos"/>
                <a:ea typeface="Arial"/>
                <a:cs typeface="Arial"/>
              </a:rPr>
              <a:t>Basic Prototype</a:t>
            </a:r>
            <a:r>
              <a:rPr lang="en-US" sz="1800">
                <a:solidFill>
                  <a:srgbClr val="EBBD34"/>
                </a:solidFill>
                <a:latin typeface="Aptos"/>
                <a:ea typeface="Arial"/>
                <a:cs typeface="Arial"/>
              </a:rPr>
              <a:t>​</a:t>
            </a:r>
            <a:endParaRPr lang="en-US">
              <a:solidFill>
                <a:srgbClr val="EBBD34"/>
              </a:solidFill>
            </a:endParaRPr>
          </a:p>
          <a:p>
            <a:pPr marL="285750" indent="-285750">
              <a:lnSpc>
                <a:spcPts val="1575"/>
              </a:lnSpc>
              <a:buFont typeface="Arial,Sans-Serif"/>
              <a:buChar char="•"/>
            </a:pPr>
            <a:r>
              <a:rPr lang="en-US" sz="1400">
                <a:solidFill>
                  <a:schemeClr val="bg1">
                    <a:lumMod val="85000"/>
                  </a:schemeClr>
                </a:solidFill>
                <a:latin typeface="Aptos"/>
                <a:ea typeface="Arial"/>
                <a:cs typeface="Arial"/>
              </a:rPr>
              <a:t>Basic model of the tower defense genre (functional towers and incoming enemies) showcased​</a:t>
            </a:r>
          </a:p>
          <a:p>
            <a:pPr algn="ctr">
              <a:lnSpc>
                <a:spcPts val="2025"/>
              </a:lnSpc>
            </a:pPr>
            <a:endParaRPr lang="en-US" b="1">
              <a:solidFill>
                <a:schemeClr val="accent4"/>
              </a:solidFill>
              <a:latin typeface="Aptos"/>
              <a:cs typeface="Arial"/>
            </a:endParaRPr>
          </a:p>
          <a:p>
            <a:pPr algn="ctr">
              <a:lnSpc>
                <a:spcPts val="2025"/>
              </a:lnSpc>
            </a:pPr>
            <a:r>
              <a:rPr lang="en-US" b="1">
                <a:solidFill>
                  <a:srgbClr val="EBBD34"/>
                </a:solidFill>
                <a:latin typeface="Aptos"/>
                <a:cs typeface="Arial"/>
              </a:rPr>
              <a:t>Maps Designed</a:t>
            </a:r>
            <a:r>
              <a:rPr lang="en-US">
                <a:solidFill>
                  <a:srgbClr val="EBBD34"/>
                </a:solidFill>
                <a:latin typeface="Aptos"/>
                <a:cs typeface="Arial"/>
              </a:rPr>
              <a:t> </a:t>
            </a:r>
            <a:endParaRPr lang="en-US">
              <a:solidFill>
                <a:srgbClr val="EBBD34"/>
              </a:solidFill>
              <a:ea typeface="Calibri"/>
              <a:cs typeface="Calibri"/>
            </a:endParaRPr>
          </a:p>
          <a:p>
            <a:pPr marL="285750" indent="-285750">
              <a:lnSpc>
                <a:spcPts val="1575"/>
              </a:lnSpc>
              <a:buFont typeface="Arial,Sans-Serif"/>
              <a:buChar char="•"/>
            </a:pPr>
            <a:r>
              <a:rPr lang="en-US" sz="1400">
                <a:solidFill>
                  <a:schemeClr val="bg1">
                    <a:lumMod val="85000"/>
                  </a:schemeClr>
                </a:solidFill>
                <a:latin typeface="Aptos"/>
                <a:ea typeface="Arial"/>
                <a:cs typeface="Arial"/>
              </a:rPr>
              <a:t>Two fully functional maps and two rough draft maps were released</a:t>
            </a:r>
          </a:p>
          <a:p>
            <a:pPr marL="285750" indent="-285750">
              <a:buFont typeface="Arial,Sans-Serif"/>
              <a:buChar char="•"/>
            </a:pPr>
            <a:endParaRPr lang="en-US" b="1">
              <a:solidFill>
                <a:srgbClr val="000000"/>
              </a:solidFill>
              <a:latin typeface="Aptos"/>
            </a:endParaRPr>
          </a:p>
        </p:txBody>
      </p:sp>
      <p:sp>
        <p:nvSpPr>
          <p:cNvPr id="17" name="Rectangle 16">
            <a:extLst>
              <a:ext uri="{FF2B5EF4-FFF2-40B4-BE49-F238E27FC236}">
                <a16:creationId xmlns:a16="http://schemas.microsoft.com/office/drawing/2014/main" id="{D04C7D9B-F0D3-C82F-7795-023A97CFAAF0}"/>
              </a:ext>
            </a:extLst>
          </p:cNvPr>
          <p:cNvSpPr/>
          <p:nvPr/>
        </p:nvSpPr>
        <p:spPr>
          <a:xfrm>
            <a:off x="6086475" y="1244034"/>
            <a:ext cx="3039154" cy="3874973"/>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b="1">
                <a:solidFill>
                  <a:srgbClr val="000000"/>
                </a:solidFill>
                <a:latin typeface="Aptos"/>
                <a:ea typeface="Calibri"/>
                <a:cs typeface="Calibri"/>
              </a:rPr>
              <a:t>Milestone 3</a:t>
            </a:r>
          </a:p>
          <a:p>
            <a:pPr algn="ctr"/>
            <a:r>
              <a:rPr lang="en-US" b="1">
                <a:solidFill>
                  <a:schemeClr val="accent1"/>
                </a:solidFill>
                <a:latin typeface="Aptos"/>
                <a:ea typeface="Calibri"/>
                <a:cs typeface="Calibri"/>
              </a:rPr>
              <a:t>Polish &amp; User Friendly</a:t>
            </a:r>
          </a:p>
          <a:p>
            <a:pPr marL="285750" indent="-285750">
              <a:buFont typeface="Arial"/>
              <a:buChar char="•"/>
            </a:pPr>
            <a:r>
              <a:rPr lang="en-US" sz="1400">
                <a:solidFill>
                  <a:srgbClr val="000000"/>
                </a:solidFill>
                <a:latin typeface="Aptos"/>
                <a:ea typeface="Calibri"/>
                <a:cs typeface="Calibri"/>
              </a:rPr>
              <a:t>User Interfaces to maps, towers, and players added</a:t>
            </a:r>
          </a:p>
          <a:p>
            <a:pPr marL="285750" indent="-285750">
              <a:buFont typeface="Arial"/>
              <a:buChar char="•"/>
            </a:pPr>
            <a:r>
              <a:rPr lang="en-US" sz="1400">
                <a:solidFill>
                  <a:srgbClr val="000000"/>
                </a:solidFill>
                <a:latin typeface="Aptos"/>
                <a:ea typeface="Calibri"/>
                <a:cs typeface="Calibri"/>
              </a:rPr>
              <a:t>All four maps finalized with Hub zone added with leaderboard</a:t>
            </a:r>
          </a:p>
          <a:p>
            <a:pPr algn="ctr">
              <a:buFont typeface="Arial"/>
            </a:pPr>
            <a:endParaRPr lang="en-US" b="1">
              <a:solidFill>
                <a:schemeClr val="accent1"/>
              </a:solidFill>
              <a:latin typeface="Aptos"/>
              <a:ea typeface="Calibri"/>
              <a:cs typeface="Calibri"/>
            </a:endParaRPr>
          </a:p>
          <a:p>
            <a:pPr algn="ctr">
              <a:buFont typeface="Arial"/>
            </a:pPr>
            <a:r>
              <a:rPr lang="en-US" b="1">
                <a:solidFill>
                  <a:schemeClr val="accent1"/>
                </a:solidFill>
                <a:latin typeface="Aptos"/>
                <a:ea typeface="Calibri"/>
                <a:cs typeface="Calibri"/>
              </a:rPr>
              <a:t>Bug Testing and Playtesting</a:t>
            </a:r>
            <a:endParaRPr lang="en-US">
              <a:solidFill>
                <a:schemeClr val="accent1"/>
              </a:solidFill>
              <a:ea typeface="Calibri" panose="020F0502020204030204"/>
              <a:cs typeface="Calibri" panose="020F0502020204030204"/>
            </a:endParaRPr>
          </a:p>
          <a:p>
            <a:pPr marL="285750" indent="-285750">
              <a:buFont typeface="Arial"/>
              <a:buChar char="•"/>
            </a:pPr>
            <a:r>
              <a:rPr lang="en-US" sz="1400">
                <a:solidFill>
                  <a:srgbClr val="000000"/>
                </a:solidFill>
                <a:latin typeface="Aptos"/>
                <a:ea typeface="Calibri"/>
                <a:cs typeface="Calibri"/>
              </a:rPr>
              <a:t>Bugs removed and improved demo showcased at C-Day</a:t>
            </a:r>
          </a:p>
          <a:p>
            <a:pPr algn="ctr"/>
            <a:endParaRPr lang="en-US" b="1">
              <a:solidFill>
                <a:schemeClr val="accent1"/>
              </a:solidFill>
              <a:latin typeface="Aptos"/>
              <a:ea typeface="Calibri"/>
              <a:cs typeface="Calibri"/>
            </a:endParaRPr>
          </a:p>
          <a:p>
            <a:pPr algn="ctr"/>
            <a:r>
              <a:rPr lang="en-US" b="1">
                <a:solidFill>
                  <a:schemeClr val="accent1"/>
                </a:solidFill>
                <a:latin typeface="Aptos"/>
                <a:ea typeface="Calibri"/>
                <a:cs typeface="Calibri"/>
              </a:rPr>
              <a:t>Documentation</a:t>
            </a:r>
            <a:endParaRPr lang="en-US">
              <a:solidFill>
                <a:schemeClr val="accent1"/>
              </a:solidFill>
              <a:ea typeface="Calibri"/>
              <a:cs typeface="Calibri"/>
            </a:endParaRPr>
          </a:p>
          <a:p>
            <a:pPr marL="285750" indent="-285750">
              <a:buFont typeface="Arial"/>
              <a:buChar char="•"/>
            </a:pPr>
            <a:r>
              <a:rPr lang="en-US" sz="1400">
                <a:solidFill>
                  <a:srgbClr val="000000"/>
                </a:solidFill>
                <a:latin typeface="Aptos"/>
                <a:ea typeface="Calibri"/>
                <a:cs typeface="Calibri"/>
              </a:rPr>
              <a:t>All artifacts on GitHub Home Page</a:t>
            </a:r>
          </a:p>
          <a:p>
            <a:pPr marL="285750" indent="-285750">
              <a:buFont typeface="Arial"/>
              <a:buChar char="•"/>
            </a:pPr>
            <a:r>
              <a:rPr lang="en-US" sz="1400">
                <a:solidFill>
                  <a:srgbClr val="000000"/>
                </a:solidFill>
                <a:latin typeface="Aptos"/>
                <a:ea typeface="Calibri"/>
                <a:cs typeface="Calibri"/>
              </a:rPr>
              <a:t>Full documentation for players and admins on GitHub Wiki</a:t>
            </a:r>
            <a:endParaRPr lang="en-US" sz="1400"/>
          </a:p>
          <a:p>
            <a:pPr marL="285750" indent="-285750">
              <a:buFont typeface="Arial"/>
              <a:buChar char="•"/>
            </a:pPr>
            <a:endParaRPr lang="en-US" sz="1400" b="1">
              <a:solidFill>
                <a:srgbClr val="000000"/>
              </a:solidFill>
              <a:latin typeface="Aptos"/>
              <a:ea typeface="Calibri"/>
              <a:cs typeface="Calibri"/>
            </a:endParaRPr>
          </a:p>
        </p:txBody>
      </p:sp>
    </p:spTree>
    <p:extLst>
      <p:ext uri="{BB962C8B-B14F-4D97-AF65-F5344CB8AC3E}">
        <p14:creationId xmlns:p14="http://schemas.microsoft.com/office/powerpoint/2010/main" val="3983958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69E873-705C-4623-67BD-3AC2BFD087CF}"/>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2DC9CA87-0843-9164-BD78-744FE2452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4278"/>
            <a:ext cx="9143993" cy="127075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E9635567-333D-D1BB-FBA7-A1D1044AC1A8}"/>
              </a:ext>
            </a:extLst>
          </p:cNvPr>
          <p:cNvSpPr>
            <a:spLocks noGrp="1"/>
          </p:cNvSpPr>
          <p:nvPr>
            <p:ph type="ctrTitle"/>
          </p:nvPr>
        </p:nvSpPr>
        <p:spPr>
          <a:xfrm>
            <a:off x="-838" y="-1332"/>
            <a:ext cx="9146178" cy="1268029"/>
          </a:xfrm>
        </p:spPr>
        <p:txBody>
          <a:bodyPr vert="horz" lIns="91440" tIns="45720" rIns="91440" bIns="45720" rtlCol="0" anchor="ctr">
            <a:noAutofit/>
          </a:bodyPr>
          <a:lstStyle/>
          <a:p>
            <a:pPr defTabSz="914400"/>
            <a:r>
              <a:rPr lang="en-US" sz="4800" b="1">
                <a:solidFill>
                  <a:schemeClr val="bg1"/>
                </a:solidFill>
                <a:latin typeface="Aptos"/>
              </a:rPr>
              <a:t>Requirements - Functional</a:t>
            </a:r>
            <a:endParaRPr lang="en-US">
              <a:solidFill>
                <a:schemeClr val="bg1"/>
              </a:solidFill>
            </a:endParaRPr>
          </a:p>
        </p:txBody>
      </p:sp>
      <p:sp>
        <p:nvSpPr>
          <p:cNvPr id="3" name="Subtitle 2">
            <a:extLst>
              <a:ext uri="{FF2B5EF4-FFF2-40B4-BE49-F238E27FC236}">
                <a16:creationId xmlns:a16="http://schemas.microsoft.com/office/drawing/2014/main" id="{87C1B282-7B1D-6A3E-4B6C-D4CE58709794}"/>
              </a:ext>
            </a:extLst>
          </p:cNvPr>
          <p:cNvSpPr>
            <a:spLocks noGrp="1"/>
          </p:cNvSpPr>
          <p:nvPr>
            <p:ph type="subTitle" idx="1"/>
          </p:nvPr>
        </p:nvSpPr>
        <p:spPr>
          <a:xfrm>
            <a:off x="1689" y="1269135"/>
            <a:ext cx="9140613" cy="3873301"/>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rmAutofit lnSpcReduction="10000"/>
          </a:bodyPr>
          <a:lstStyle/>
          <a:p>
            <a:pPr marL="400050" indent="-342900" algn="l" defTabSz="914400">
              <a:spcBef>
                <a:spcPts val="1500"/>
              </a:spcBef>
              <a:buChar char="•"/>
            </a:pPr>
            <a:r>
              <a:rPr lang="en-US" sz="2400" b="1">
                <a:latin typeface="Aptos"/>
              </a:rPr>
              <a:t>Map Selection: </a:t>
            </a:r>
            <a:r>
              <a:rPr lang="en-US" sz="1400">
                <a:latin typeface="Aptos"/>
              </a:rPr>
              <a:t>The game is designed to handle map selection (through a GUI) and work with all four base-release maps alongside a hub zone (with a leaderboard) to send players to before and after games.</a:t>
            </a:r>
          </a:p>
          <a:p>
            <a:pPr marL="400050" indent="-342900" algn="l" defTabSz="914400">
              <a:spcBef>
                <a:spcPts val="1500"/>
              </a:spcBef>
              <a:buChar char="•"/>
            </a:pPr>
            <a:r>
              <a:rPr lang="en-US" sz="2400" b="1">
                <a:latin typeface="Aptos"/>
              </a:rPr>
              <a:t>Round Management: </a:t>
            </a:r>
            <a:r>
              <a:rPr lang="en-US" sz="1400">
                <a:latin typeface="Aptos"/>
              </a:rPr>
              <a:t>The game state is prepared upon map selection and allows the player to ready up to begin active gameplay (combat) or wait while player does passive gameplay (towers &amp; upgrades). All functions the round calls are also asynchronous for overall server performance and functionality.</a:t>
            </a:r>
          </a:p>
          <a:p>
            <a:pPr marL="400050" indent="-342900" algn="l" defTabSz="914400">
              <a:spcBef>
                <a:spcPts val="1500"/>
              </a:spcBef>
              <a:buChar char="•"/>
            </a:pPr>
            <a:r>
              <a:rPr lang="en-US" sz="2400" b="1">
                <a:latin typeface="Aptos"/>
              </a:rPr>
              <a:t>Mob Management: </a:t>
            </a:r>
            <a:r>
              <a:rPr lang="en-US" sz="1400">
                <a:latin typeface="Aptos"/>
              </a:rPr>
              <a:t>Mobs are directed to follow the waypoints set to them. Upon reaching the end of their path, properly remove a player heart. Alternatively, upon defeat, mobs supply income to players, split if there is more than one player. Unique attributes, namely effect auras, are properly allocated to the right mobs.</a:t>
            </a:r>
          </a:p>
          <a:p>
            <a:pPr marL="400050" indent="-342900" algn="l" defTabSz="914400">
              <a:spcBef>
                <a:spcPts val="1500"/>
              </a:spcBef>
              <a:buChar char="•"/>
            </a:pPr>
            <a:r>
              <a:rPr lang="en-US" sz="2400" b="1">
                <a:latin typeface="Aptos"/>
              </a:rPr>
              <a:t>Tower Management: </a:t>
            </a:r>
            <a:r>
              <a:rPr lang="en-US" sz="1400">
                <a:latin typeface="Aptos"/>
              </a:rPr>
              <a:t>Towers can be built once players have enough coins to build them through the compass GUI. Towers can also be upgraded with their own GUI. Towers also properly provide income to the player who owns said tower and tracks mobs on the path accurately.</a:t>
            </a:r>
          </a:p>
          <a:p>
            <a:pPr marL="400050" indent="-342900" algn="l" defTabSz="914400">
              <a:spcBef>
                <a:spcPts val="1500"/>
              </a:spcBef>
              <a:buChar char="•"/>
            </a:pPr>
            <a:r>
              <a:rPr lang="en-US" sz="2400" b="1">
                <a:latin typeface="Aptos"/>
              </a:rPr>
              <a:t>Player Management: </a:t>
            </a:r>
            <a:r>
              <a:rPr lang="en-US" sz="1400">
                <a:latin typeface="Aptos"/>
              </a:rPr>
              <a:t>Players are capable of fighting mobs, upgrading their own stats, and building towers. Players are also supplied the necessary GUI calls and leaderboard updates for gameplay.</a:t>
            </a:r>
          </a:p>
        </p:txBody>
      </p:sp>
    </p:spTree>
    <p:extLst>
      <p:ext uri="{BB962C8B-B14F-4D97-AF65-F5344CB8AC3E}">
        <p14:creationId xmlns:p14="http://schemas.microsoft.com/office/powerpoint/2010/main" val="2650245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1482F7-1191-61EF-E5EA-2407F459A428}"/>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6AE79191-1DD9-D72F-4732-3BD8DE8BD1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4278"/>
            <a:ext cx="9143993" cy="127075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BC195A0-E8F0-988A-2AE8-ABD01AFA2E49}"/>
              </a:ext>
            </a:extLst>
          </p:cNvPr>
          <p:cNvSpPr>
            <a:spLocks noGrp="1"/>
          </p:cNvSpPr>
          <p:nvPr>
            <p:ph type="ctrTitle"/>
          </p:nvPr>
        </p:nvSpPr>
        <p:spPr>
          <a:xfrm>
            <a:off x="-838" y="-1332"/>
            <a:ext cx="9146178" cy="1268029"/>
          </a:xfrm>
        </p:spPr>
        <p:txBody>
          <a:bodyPr vert="horz" lIns="91440" tIns="45720" rIns="91440" bIns="45720" rtlCol="0" anchor="ctr">
            <a:noAutofit/>
          </a:bodyPr>
          <a:lstStyle/>
          <a:p>
            <a:pPr defTabSz="914400"/>
            <a:r>
              <a:rPr lang="en-US" sz="4800" b="1">
                <a:solidFill>
                  <a:schemeClr val="bg1"/>
                </a:solidFill>
                <a:latin typeface="Aptos"/>
              </a:rPr>
              <a:t>Requirements - Non-Functional</a:t>
            </a:r>
            <a:endParaRPr lang="en-US">
              <a:solidFill>
                <a:schemeClr val="bg1"/>
              </a:solidFill>
            </a:endParaRPr>
          </a:p>
        </p:txBody>
      </p:sp>
      <p:sp>
        <p:nvSpPr>
          <p:cNvPr id="6" name="Subtitle 2">
            <a:extLst>
              <a:ext uri="{FF2B5EF4-FFF2-40B4-BE49-F238E27FC236}">
                <a16:creationId xmlns:a16="http://schemas.microsoft.com/office/drawing/2014/main" id="{2B905785-BB56-FEAA-30E0-3CDC14C2ABA2}"/>
              </a:ext>
            </a:extLst>
          </p:cNvPr>
          <p:cNvSpPr txBox="1">
            <a:spLocks/>
          </p:cNvSpPr>
          <p:nvPr/>
        </p:nvSpPr>
        <p:spPr>
          <a:xfrm>
            <a:off x="1689" y="1260970"/>
            <a:ext cx="9140613" cy="3873301"/>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dk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dk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dk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9pPr>
          </a:lstStyle>
          <a:p>
            <a:pPr marL="400050" indent="-342900" algn="l" defTabSz="914400">
              <a:spcBef>
                <a:spcPts val="1500"/>
              </a:spcBef>
              <a:buFont typeface="Arial" panose="020B0604020202020204" pitchFamily="34" charset="0"/>
              <a:buChar char="•"/>
            </a:pPr>
            <a:r>
              <a:rPr lang="en-US" sz="2400" b="1">
                <a:latin typeface="Aptos"/>
              </a:rPr>
              <a:t>Capacity: </a:t>
            </a:r>
            <a:r>
              <a:rPr lang="en-US" sz="1400">
                <a:latin typeface="Aptos"/>
              </a:rPr>
              <a:t>The game can properly run on any paper server, so long as they match the right Java version (1.21.4). This can be updated through modifying the plugin before rebuilding it, but currently is designed to support the latest Minecraft Java edition. The game should also be lightweight to handle higher rounds with increased and varying mob spawning alongside multiple player actions.  This is accomplished through asynchronous code and utilizing the base game's architecture. </a:t>
            </a:r>
          </a:p>
          <a:p>
            <a:pPr marL="400050" indent="-342900" algn="l" defTabSz="914400">
              <a:spcBef>
                <a:spcPts val="1500"/>
              </a:spcBef>
              <a:buFont typeface="Arial" panose="020B0604020202020204" pitchFamily="34" charset="0"/>
              <a:buChar char="•"/>
            </a:pPr>
            <a:r>
              <a:rPr lang="en-US" sz="2400" b="1">
                <a:latin typeface="Aptos"/>
              </a:rPr>
              <a:t>Usability: </a:t>
            </a:r>
            <a:r>
              <a:rPr lang="en-US" sz="1400">
                <a:latin typeface="Aptos"/>
              </a:rPr>
              <a:t>The game needs to be easy to implement for developers and Minecraft servers while being easy to understand for both admins and players. As the Repo for the game is fully open source, developers can fully modify the game as needed. Documentation on the GitHub Wiki also ensures that both admins and players can read the information necessary to meet their experience requirements. </a:t>
            </a:r>
          </a:p>
          <a:p>
            <a:pPr marL="400050" indent="-342900" algn="l" defTabSz="914400">
              <a:spcBef>
                <a:spcPts val="1500"/>
              </a:spcBef>
              <a:buFont typeface="Arial" panose="020B0604020202020204" pitchFamily="34" charset="0"/>
              <a:buChar char="•"/>
            </a:pPr>
            <a:r>
              <a:rPr lang="en-US" sz="2400" b="1">
                <a:latin typeface="Aptos"/>
              </a:rPr>
              <a:t>Modifiability: </a:t>
            </a:r>
            <a:r>
              <a:rPr lang="en-US" sz="1400">
                <a:latin typeface="Aptos"/>
              </a:rPr>
              <a:t>The game should allow for full customization: This is completed through the </a:t>
            </a:r>
            <a:r>
              <a:rPr lang="en-US" sz="1400" err="1">
                <a:latin typeface="Aptos"/>
              </a:rPr>
              <a:t>config.yml</a:t>
            </a:r>
            <a:r>
              <a:rPr lang="en-US" sz="1400">
                <a:latin typeface="Aptos"/>
              </a:rPr>
              <a:t> allowing for full modification to any and all aspects of the base game. This includes stats, income, effects, basic additions and removal, and so on. Balance and new additions are easily added to the game with the functions allowing for modular code.    </a:t>
            </a:r>
          </a:p>
        </p:txBody>
      </p:sp>
    </p:spTree>
    <p:extLst>
      <p:ext uri="{BB962C8B-B14F-4D97-AF65-F5344CB8AC3E}">
        <p14:creationId xmlns:p14="http://schemas.microsoft.com/office/powerpoint/2010/main" val="2315160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C03645-0293-0F9F-4D33-6835B3082AA6}"/>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A620F028-7718-F635-27D5-2544A14F4B10}"/>
              </a:ext>
            </a:extLst>
          </p:cNvPr>
          <p:cNvSpPr>
            <a:spLocks noGrp="1"/>
          </p:cNvSpPr>
          <p:nvPr>
            <p:ph type="ctrTitle"/>
          </p:nvPr>
        </p:nvSpPr>
        <p:spPr>
          <a:xfrm>
            <a:off x="501304" y="1555286"/>
            <a:ext cx="8124632" cy="2285602"/>
          </a:xfrm>
        </p:spPr>
        <p:txBody>
          <a:bodyPr vert="horz" lIns="91440" tIns="45720" rIns="91440" bIns="45720" rtlCol="0" anchor="ctr">
            <a:normAutofit/>
          </a:bodyPr>
          <a:lstStyle/>
          <a:p>
            <a:pPr defTabSz="914400"/>
            <a:r>
              <a:rPr lang="en-US" sz="6600" b="1">
                <a:solidFill>
                  <a:schemeClr val="bg1"/>
                </a:solidFill>
                <a:latin typeface="Aptos"/>
              </a:rPr>
              <a:t>Analysis &amp; Design</a:t>
            </a:r>
            <a:endParaRPr lang="en-US" sz="6600" b="1" kern="1200">
              <a:solidFill>
                <a:schemeClr val="bg1"/>
              </a:solidFill>
              <a:latin typeface="Aptos"/>
            </a:endParaRPr>
          </a:p>
        </p:txBody>
      </p:sp>
      <p:sp>
        <p:nvSpPr>
          <p:cNvPr id="41" name="Rectangle 40">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799424" y="1412730"/>
            <a:ext cx="5201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799424" y="3800067"/>
            <a:ext cx="5201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93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9287B2-3347-93E6-9E37-FF3D75E1C3B0}"/>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377736A6-E1E8-577C-14D0-1CEFC127D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4278"/>
            <a:ext cx="9143993" cy="127075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DF383D0-6EEC-6AFF-9BA9-3FF073A237D4}"/>
              </a:ext>
            </a:extLst>
          </p:cNvPr>
          <p:cNvSpPr>
            <a:spLocks noGrp="1"/>
          </p:cNvSpPr>
          <p:nvPr>
            <p:ph type="ctrTitle"/>
          </p:nvPr>
        </p:nvSpPr>
        <p:spPr>
          <a:xfrm>
            <a:off x="-838" y="-1332"/>
            <a:ext cx="9146178" cy="1268029"/>
          </a:xfrm>
        </p:spPr>
        <p:txBody>
          <a:bodyPr vert="horz" lIns="91440" tIns="45720" rIns="91440" bIns="45720" rtlCol="0" anchor="ctr">
            <a:noAutofit/>
          </a:bodyPr>
          <a:lstStyle/>
          <a:p>
            <a:pPr defTabSz="914400"/>
            <a:r>
              <a:rPr lang="en-US" sz="4800" b="1">
                <a:solidFill>
                  <a:schemeClr val="bg1"/>
                </a:solidFill>
                <a:latin typeface="Aptos"/>
              </a:rPr>
              <a:t>A&amp;D – Tools &amp; Dependencies</a:t>
            </a:r>
            <a:endParaRPr lang="en-US" b="1">
              <a:solidFill>
                <a:schemeClr val="bg1"/>
              </a:solidFill>
              <a:ea typeface="Calibri Light"/>
              <a:cs typeface="Calibri Light"/>
            </a:endParaRPr>
          </a:p>
        </p:txBody>
      </p:sp>
      <p:sp>
        <p:nvSpPr>
          <p:cNvPr id="22" name="Subtitle 2">
            <a:extLst>
              <a:ext uri="{FF2B5EF4-FFF2-40B4-BE49-F238E27FC236}">
                <a16:creationId xmlns:a16="http://schemas.microsoft.com/office/drawing/2014/main" id="{D1FACF73-8C88-4646-A365-FCC108BF5654}"/>
              </a:ext>
            </a:extLst>
          </p:cNvPr>
          <p:cNvSpPr txBox="1">
            <a:spLocks/>
          </p:cNvSpPr>
          <p:nvPr/>
        </p:nvSpPr>
        <p:spPr>
          <a:xfrm>
            <a:off x="1689" y="1260970"/>
            <a:ext cx="9140613" cy="3873301"/>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dk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dk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dk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dk1"/>
                </a:solidFill>
                <a:latin typeface="+mn-lt"/>
                <a:ea typeface="+mn-ea"/>
                <a:cs typeface="+mn-cs"/>
              </a:defRPr>
            </a:lvl9pPr>
          </a:lstStyle>
          <a:p>
            <a:pPr marL="400050" indent="-342900" algn="l" defTabSz="914400">
              <a:spcBef>
                <a:spcPts val="1500"/>
              </a:spcBef>
              <a:buFont typeface="Arial" panose="020B0604020202020204" pitchFamily="34" charset="0"/>
              <a:buChar char="•"/>
            </a:pPr>
            <a:r>
              <a:rPr lang="en-US" sz="2400" b="1">
                <a:latin typeface="Aptos"/>
              </a:rPr>
              <a:t>Plugins</a:t>
            </a:r>
            <a:endParaRPr lang="en-US">
              <a:latin typeface="Calibri" panose="020F0502020204030204"/>
              <a:ea typeface="Calibri" panose="020F0502020204030204"/>
              <a:cs typeface="Calibri" panose="020F0502020204030204"/>
            </a:endParaRPr>
          </a:p>
          <a:p>
            <a:pPr marL="742950" lvl="1" indent="-342900" algn="l" defTabSz="914400">
              <a:spcBef>
                <a:spcPts val="500"/>
              </a:spcBef>
              <a:buFont typeface="Courier New" panose="020B0604020202020204" pitchFamily="34" charset="0"/>
              <a:buChar char="o"/>
            </a:pPr>
            <a:r>
              <a:rPr lang="en-US" sz="1800" b="1">
                <a:latin typeface="Aptos"/>
              </a:rPr>
              <a:t>Parties </a:t>
            </a:r>
            <a:r>
              <a:rPr lang="en-US" sz="1800">
                <a:latin typeface="Aptos"/>
              </a:rPr>
              <a:t>–</a:t>
            </a:r>
            <a:r>
              <a:rPr lang="en-US" sz="1800" b="1">
                <a:latin typeface="Aptos"/>
              </a:rPr>
              <a:t> </a:t>
            </a:r>
            <a:r>
              <a:rPr lang="en-US" sz="1800">
                <a:latin typeface="Aptos"/>
              </a:rPr>
              <a:t>Creates the party system for multiplayer</a:t>
            </a:r>
            <a:endParaRPr lang="en-US" sz="1800">
              <a:latin typeface="Aptos"/>
              <a:ea typeface="Calibri"/>
              <a:cs typeface="Calibri"/>
            </a:endParaRPr>
          </a:p>
          <a:p>
            <a:pPr marL="742950" lvl="1" indent="-342900" algn="l" defTabSz="914400">
              <a:spcBef>
                <a:spcPts val="500"/>
              </a:spcBef>
              <a:buFont typeface="Courier New" panose="020B0604020202020204" pitchFamily="34" charset="0"/>
              <a:buChar char="o"/>
            </a:pPr>
            <a:r>
              <a:rPr lang="en-US" sz="1800" b="1" err="1">
                <a:latin typeface="Aptos"/>
              </a:rPr>
              <a:t>PlaceholderAPI</a:t>
            </a:r>
            <a:r>
              <a:rPr lang="en-US" sz="1800" b="1">
                <a:latin typeface="Aptos"/>
              </a:rPr>
              <a:t> </a:t>
            </a:r>
            <a:r>
              <a:rPr lang="en-US" sz="1800">
                <a:latin typeface="Aptos"/>
              </a:rPr>
              <a:t>– Displays plugin information uniformly for servers</a:t>
            </a:r>
          </a:p>
          <a:p>
            <a:pPr marL="742950" lvl="1" indent="-342900" algn="l" defTabSz="914400">
              <a:spcBef>
                <a:spcPts val="500"/>
              </a:spcBef>
              <a:buFont typeface="Courier New" panose="020B0604020202020204" pitchFamily="34" charset="0"/>
              <a:buChar char="o"/>
            </a:pPr>
            <a:r>
              <a:rPr lang="en-US" sz="1800" b="1" err="1">
                <a:latin typeface="Aptos"/>
              </a:rPr>
              <a:t>SimpleScore</a:t>
            </a:r>
            <a:r>
              <a:rPr lang="en-US" sz="1800" b="1">
                <a:latin typeface="Aptos"/>
              </a:rPr>
              <a:t> </a:t>
            </a:r>
            <a:r>
              <a:rPr lang="en-US" sz="1800">
                <a:latin typeface="Aptos"/>
              </a:rPr>
              <a:t>– Creates the leaderboard system for the game</a:t>
            </a:r>
          </a:p>
          <a:p>
            <a:pPr marL="400050" indent="-342900" algn="l" defTabSz="914400">
              <a:spcBef>
                <a:spcPts val="1500"/>
              </a:spcBef>
              <a:buFont typeface="Arial,Sans-Serif" panose="020B0604020202020204" pitchFamily="34" charset="0"/>
              <a:buChar char="•"/>
            </a:pPr>
            <a:r>
              <a:rPr lang="en-US" sz="2400" b="1">
                <a:latin typeface="Aptos"/>
              </a:rPr>
              <a:t>APIs</a:t>
            </a:r>
            <a:endParaRPr lang="en-US" sz="2400">
              <a:latin typeface="Aptos"/>
            </a:endParaRPr>
          </a:p>
          <a:p>
            <a:pPr marL="742950" lvl="1" indent="-342900" algn="l" defTabSz="914400">
              <a:spcBef>
                <a:spcPts val="500"/>
              </a:spcBef>
              <a:buFont typeface="Courier New,monospace" panose="020B0604020202020204" pitchFamily="34" charset="0"/>
              <a:buChar char="o"/>
            </a:pPr>
            <a:r>
              <a:rPr lang="en-US" sz="1800" b="1">
                <a:latin typeface="Aptos"/>
              </a:rPr>
              <a:t>Paper </a:t>
            </a:r>
            <a:r>
              <a:rPr lang="en-US" sz="1800">
                <a:latin typeface="Aptos"/>
              </a:rPr>
              <a:t>–</a:t>
            </a:r>
            <a:r>
              <a:rPr lang="en-US" sz="1800" b="1">
                <a:latin typeface="Aptos"/>
              </a:rPr>
              <a:t> </a:t>
            </a:r>
            <a:r>
              <a:rPr lang="en-US" sz="1800">
                <a:latin typeface="Aptos"/>
              </a:rPr>
              <a:t>The platform for many modded Minecraft servers</a:t>
            </a:r>
          </a:p>
          <a:p>
            <a:pPr marL="742950" lvl="1" indent="-342900" algn="l" defTabSz="914400">
              <a:spcBef>
                <a:spcPts val="500"/>
              </a:spcBef>
              <a:buFont typeface="Courier New,monospace" panose="020B0604020202020204" pitchFamily="34" charset="0"/>
              <a:buChar char="o"/>
            </a:pPr>
            <a:r>
              <a:rPr lang="en-US" sz="1800" b="1">
                <a:latin typeface="Aptos"/>
              </a:rPr>
              <a:t>Parties</a:t>
            </a:r>
          </a:p>
          <a:p>
            <a:pPr marL="742950" lvl="1" indent="-342900" algn="l" defTabSz="914400">
              <a:spcBef>
                <a:spcPts val="500"/>
              </a:spcBef>
              <a:buFont typeface="Courier New,monospace" panose="020B0604020202020204" pitchFamily="34" charset="0"/>
              <a:buChar char="o"/>
            </a:pPr>
            <a:r>
              <a:rPr lang="en-US" sz="1800" b="1" err="1">
                <a:latin typeface="Aptos"/>
              </a:rPr>
              <a:t>PlaceholderAPI</a:t>
            </a:r>
            <a:endParaRPr lang="en-US" sz="1800" b="1">
              <a:latin typeface="Aptos"/>
            </a:endParaRPr>
          </a:p>
          <a:p>
            <a:pPr marL="400050" indent="-342900" algn="l" defTabSz="914400">
              <a:spcBef>
                <a:spcPts val="1500"/>
              </a:spcBef>
              <a:buFont typeface="Arial,Sans-Serif" panose="020B0604020202020204" pitchFamily="34" charset="0"/>
              <a:buChar char="•"/>
            </a:pPr>
            <a:r>
              <a:rPr lang="en-US" sz="2400" b="1">
                <a:latin typeface="Aptos"/>
              </a:rPr>
              <a:t>IntelliJ MC Dev Plugin</a:t>
            </a:r>
          </a:p>
          <a:p>
            <a:pPr marL="742950" lvl="1" indent="-342900" algn="l" defTabSz="914400">
              <a:spcBef>
                <a:spcPts val="500"/>
              </a:spcBef>
              <a:buFont typeface="Courier New" panose="020B0604020202020204" pitchFamily="34" charset="0"/>
              <a:buChar char="o"/>
            </a:pPr>
            <a:r>
              <a:rPr lang="en-US" sz="1800">
                <a:latin typeface="Aptos"/>
                <a:ea typeface="Calibri"/>
                <a:cs typeface="Calibri"/>
              </a:rPr>
              <a:t>The basis for Minecraft Plugins</a:t>
            </a:r>
          </a:p>
        </p:txBody>
      </p:sp>
    </p:spTree>
    <p:extLst>
      <p:ext uri="{BB962C8B-B14F-4D97-AF65-F5344CB8AC3E}">
        <p14:creationId xmlns:p14="http://schemas.microsoft.com/office/powerpoint/2010/main" val="7168830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feda73c-9d95-4222-9a77-5b729b036f8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0FB66BA4C287B408FDC5C5792AF9CCD" ma:contentTypeVersion="12" ma:contentTypeDescription="Create a new document." ma:contentTypeScope="" ma:versionID="2d50b411a3b49f1a375ca02db4afd098">
  <xsd:schema xmlns:xsd="http://www.w3.org/2001/XMLSchema" xmlns:xs="http://www.w3.org/2001/XMLSchema" xmlns:p="http://schemas.microsoft.com/office/2006/metadata/properties" xmlns:ns3="5feda73c-9d95-4222-9a77-5b729b036f8a" xmlns:ns4="91154788-14a7-4eff-87ef-b160fee1ccac" targetNamespace="http://schemas.microsoft.com/office/2006/metadata/properties" ma:root="true" ma:fieldsID="c5ba44a3203471752d69836be3378cd8" ns3:_="" ns4:_="">
    <xsd:import namespace="5feda73c-9d95-4222-9a77-5b729b036f8a"/>
    <xsd:import namespace="91154788-14a7-4eff-87ef-b160fee1cca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LengthInSeconds" minOccurs="0"/>
                <xsd:element ref="ns3:MediaServiceObjectDetectorVersions" minOccurs="0"/>
                <xsd:element ref="ns3:_activity" minOccurs="0"/>
                <xsd:element ref="ns3:MediaServiceSearchProperties" minOccurs="0"/>
                <xsd:element ref="ns4:SharedWithUsers" minOccurs="0"/>
                <xsd:element ref="ns4:SharedWithDetails" minOccurs="0"/>
                <xsd:element ref="ns4:SharingHintHash"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eda73c-9d95-4222-9a77-5b729b036f8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2" nillable="true" ma:displayName="Length (seconds)" ma:internalName="MediaLengthInSeconds" ma:readOnly="true">
      <xsd:simpleType>
        <xsd:restriction base="dms:Unknown"/>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BillingMetadata" ma:index="1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1154788-14a7-4eff-87ef-b160fee1cca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B570A0-0E0D-4DA5-A050-9A364E7D2BB7}">
  <ds:schemaRefs>
    <ds:schemaRef ds:uri="http://purl.org/dc/dcmitype/"/>
    <ds:schemaRef ds:uri="91154788-14a7-4eff-87ef-b160fee1ccac"/>
    <ds:schemaRef ds:uri="5feda73c-9d95-4222-9a77-5b729b036f8a"/>
    <ds:schemaRef ds:uri="http://schemas.microsoft.com/office/infopath/2007/PartnerControls"/>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 ds:uri="http://purl.org/dc/terms/"/>
    <ds:schemaRef ds:uri="http://purl.org/dc/elements/1.1/"/>
  </ds:schemaRefs>
</ds:datastoreItem>
</file>

<file path=customXml/itemProps2.xml><?xml version="1.0" encoding="utf-8"?>
<ds:datastoreItem xmlns:ds="http://schemas.openxmlformats.org/officeDocument/2006/customXml" ds:itemID="{C26C3E6A-565D-411F-A3FC-DD455BCBFFFE}">
  <ds:schemaRefs>
    <ds:schemaRef ds:uri="5feda73c-9d95-4222-9a77-5b729b036f8a"/>
    <ds:schemaRef ds:uri="91154788-14a7-4eff-87ef-b160fee1cca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52C56EC-5323-44AD-8739-C765E9AE18E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TotalTime>
  <Words>1749</Words>
  <Application>Microsoft Office PowerPoint</Application>
  <PresentationFormat>On-screen Show (16:9)</PresentationFormat>
  <Paragraphs>174</Paragraphs>
  <Slides>20</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Aptos</vt:lpstr>
      <vt:lpstr>Arial</vt:lpstr>
      <vt:lpstr>Arial,Sans-Serif</vt:lpstr>
      <vt:lpstr>Calibri</vt:lpstr>
      <vt:lpstr>Calibri Light</vt:lpstr>
      <vt:lpstr>Courier New</vt:lpstr>
      <vt:lpstr>Courier New,monospace</vt:lpstr>
      <vt:lpstr>Wingdings</vt:lpstr>
      <vt:lpstr>Office Theme</vt:lpstr>
      <vt:lpstr>01-T2 Minecraft Game Mode </vt:lpstr>
      <vt:lpstr>Preface</vt:lpstr>
      <vt:lpstr>Overview</vt:lpstr>
      <vt:lpstr>Requirements</vt:lpstr>
      <vt:lpstr>Requirements - Milestones</vt:lpstr>
      <vt:lpstr>Requirements - Functional</vt:lpstr>
      <vt:lpstr>Requirements - Non-Functional</vt:lpstr>
      <vt:lpstr>Analysis &amp; Design</vt:lpstr>
      <vt:lpstr>A&amp;D – Tools &amp; Dependencies</vt:lpstr>
      <vt:lpstr>A&amp;D – General Constraints</vt:lpstr>
      <vt:lpstr>A&amp;D – Architectural Drawings</vt:lpstr>
      <vt:lpstr>A&amp;D – Database Connection</vt:lpstr>
      <vt:lpstr>Development</vt:lpstr>
      <vt:lpstr>Development – Planning &amp; GDD</vt:lpstr>
      <vt:lpstr>Development – Gameplay &amp; Mechanics</vt:lpstr>
      <vt:lpstr>Development – STP &amp; STR</vt:lpstr>
      <vt:lpstr>Finalized Items</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Kimundi</dc:creator>
  <cp:lastModifiedBy>Bryan Nguyen</cp:lastModifiedBy>
  <cp:revision>3</cp:revision>
  <dcterms:created xsi:type="dcterms:W3CDTF">2019-08-16T16:35:49Z</dcterms:created>
  <dcterms:modified xsi:type="dcterms:W3CDTF">2025-04-29T03:54:19Z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0x01010060FB66BA4C287B408FDC5C5792AF9CCD</vt:lpwstr>
  </property>
</Properties>
</file>